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 id="269" r:id="rId15"/>
    <p:sldId id="270" r:id="rId16"/>
    <p:sldId id="271" r:id="rId17"/>
    <p:sldId id="272" r:id="rId18"/>
    <p:sldId id="273" r:id="rId19"/>
    <p:sldId id="274" r:id="rId20"/>
    <p:sldId id="275"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grpSp>
        <p:nvGrpSpPr>
          <p:cNvPr id="5" name="15 Grupo"/>
          <p:cNvGrpSpPr>
            <a:grpSpLocks/>
          </p:cNvGrpSpPr>
          <p:nvPr/>
        </p:nvGrpSpPr>
        <p:grpSpPr bwMode="auto">
          <a:xfrm>
            <a:off x="-4233" y="4953000"/>
            <a:ext cx="12196233" cy="1911350"/>
            <a:chOff x="-3765" y="4832896"/>
            <a:chExt cx="9147765" cy="2032192"/>
          </a:xfrm>
        </p:grpSpPr>
        <p:sp>
          <p:nvSpPr>
            <p:cNvPr id="6" name="16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Lucida Sans Unicode"/>
              </a:endParaRPr>
            </a:p>
          </p:txBody>
        </p:sp>
        <p:sp>
          <p:nvSpPr>
            <p:cNvPr id="7" name="18 Forma libre"/>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MX" sz="1800"/>
            </a:p>
          </p:txBody>
        </p:sp>
        <p:sp>
          <p:nvSpPr>
            <p:cNvPr id="8" name="19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cxnSp>
          <p:nvCxnSpPr>
            <p:cNvPr id="10" name="20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fld id="{D3061A59-C800-4BF2-8373-75CFE7F21FED}" type="datetimeFigureOut">
              <a:rPr lang="es-ES" smtClean="0"/>
              <a:t>11/04/2019</a:t>
            </a:fld>
            <a:endParaRPr lang="es-ES"/>
          </a:p>
        </p:txBody>
      </p:sp>
      <p:sp>
        <p:nvSpPr>
          <p:cNvPr id="12" name="18 Marcador de pie de página"/>
          <p:cNvSpPr>
            <a:spLocks noGrp="1"/>
          </p:cNvSpPr>
          <p:nvPr>
            <p:ph type="ftr" sz="quarter" idx="11"/>
          </p:nvPr>
        </p:nvSpPr>
        <p:spPr/>
        <p:txBody>
          <a:bodyPr/>
          <a:lstStyle>
            <a:lvl1pPr>
              <a:defRPr>
                <a:solidFill>
                  <a:srgbClr val="2DA2BF">
                    <a:tint val="20000"/>
                  </a:srgbClr>
                </a:solidFill>
              </a:defRPr>
            </a:lvl1pPr>
            <a:extLst/>
          </a:lstStyle>
          <a:p>
            <a:endParaRPr lang="es-ES"/>
          </a:p>
        </p:txBody>
      </p:sp>
      <p:sp>
        <p:nvSpPr>
          <p:cNvPr id="13" name="26 Marcador de número de diapositiva"/>
          <p:cNvSpPr>
            <a:spLocks noGrp="1"/>
          </p:cNvSpPr>
          <p:nvPr>
            <p:ph type="sldNum" sz="quarter" idx="12"/>
          </p:nvPr>
        </p:nvSpPr>
        <p:spPr/>
        <p:txBody>
          <a:bodyPr/>
          <a:lstStyle>
            <a:lvl1pPr>
              <a:defRPr>
                <a:solidFill>
                  <a:srgbClr val="FFFFFF"/>
                </a:solidFill>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1919835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09600" y="1481330"/>
            <a:ext cx="10972800" cy="438607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fld id="{D3061A59-C800-4BF2-8373-75CFE7F21FED}" type="datetimeFigureOut">
              <a:rPr lang="es-ES" smtClean="0"/>
              <a:t>11/04/2019</a:t>
            </a:fld>
            <a:endParaRPr lang="es-ES"/>
          </a:p>
        </p:txBody>
      </p:sp>
      <p:sp>
        <p:nvSpPr>
          <p:cNvPr id="5" name="21 Marcador de pie de página"/>
          <p:cNvSpPr>
            <a:spLocks noGrp="1"/>
          </p:cNvSpPr>
          <p:nvPr>
            <p:ph type="ftr" sz="quarter" idx="11"/>
          </p:nvPr>
        </p:nvSpPr>
        <p:spPr/>
        <p:txBody>
          <a:bodyPr/>
          <a:lstStyle>
            <a:lvl1pPr>
              <a:defRPr/>
            </a:lvl1pPr>
          </a:lstStyle>
          <a:p>
            <a:endParaRPr lang="es-ES"/>
          </a:p>
        </p:txBody>
      </p:sp>
      <p:sp>
        <p:nvSpPr>
          <p:cNvPr id="6" name="17 Marcador de número de diapositiva"/>
          <p:cNvSpPr>
            <a:spLocks noGrp="1"/>
          </p:cNvSpPr>
          <p:nvPr>
            <p:ph type="sldNum" sz="quarter" idx="12"/>
          </p:nvPr>
        </p:nvSpPr>
        <p:spPr/>
        <p:txBody>
          <a:bodyPr/>
          <a:lstStyle>
            <a:lvl1pPr>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215764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25351" y="274641"/>
            <a:ext cx="2369960" cy="5592761"/>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609600" y="274641"/>
            <a:ext cx="8432800" cy="559276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fld id="{D3061A59-C800-4BF2-8373-75CFE7F21FED}" type="datetimeFigureOut">
              <a:rPr lang="es-ES" smtClean="0"/>
              <a:t>11/04/2019</a:t>
            </a:fld>
            <a:endParaRPr lang="es-ES"/>
          </a:p>
        </p:txBody>
      </p:sp>
      <p:sp>
        <p:nvSpPr>
          <p:cNvPr id="5" name="21 Marcador de pie de página"/>
          <p:cNvSpPr>
            <a:spLocks noGrp="1"/>
          </p:cNvSpPr>
          <p:nvPr>
            <p:ph type="ftr" sz="quarter" idx="11"/>
          </p:nvPr>
        </p:nvSpPr>
        <p:spPr/>
        <p:txBody>
          <a:bodyPr/>
          <a:lstStyle>
            <a:lvl1pPr>
              <a:defRPr/>
            </a:lvl1pPr>
          </a:lstStyle>
          <a:p>
            <a:endParaRPr lang="es-ES"/>
          </a:p>
        </p:txBody>
      </p:sp>
      <p:sp>
        <p:nvSpPr>
          <p:cNvPr id="6" name="17 Marcador de número de diapositiva"/>
          <p:cNvSpPr>
            <a:spLocks noGrp="1"/>
          </p:cNvSpPr>
          <p:nvPr>
            <p:ph type="sldNum" sz="quarter" idx="12"/>
          </p:nvPr>
        </p:nvSpPr>
        <p:spPr/>
        <p:txBody>
          <a:bodyPr/>
          <a:lstStyle>
            <a:lvl1pPr>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41707603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609600" y="1600201"/>
            <a:ext cx="10972800" cy="4525963"/>
          </a:xfrm>
        </p:spPr>
        <p:txBody>
          <a:bodyPr>
            <a:normAutofit/>
          </a:bodyPr>
          <a:lstStyle/>
          <a:p>
            <a:pPr lvl="0"/>
            <a:endParaRPr lang="es-ES" noProof="0"/>
          </a:p>
        </p:txBody>
      </p:sp>
      <p:sp>
        <p:nvSpPr>
          <p:cNvPr id="4" name="Rectangle 4"/>
          <p:cNvSpPr>
            <a:spLocks noGrp="1" noChangeArrowheads="1"/>
          </p:cNvSpPr>
          <p:nvPr>
            <p:ph type="dt" sz="half" idx="10"/>
          </p:nvPr>
        </p:nvSpPr>
        <p:spPr/>
        <p:txBody>
          <a:bodyPr/>
          <a:lstStyle>
            <a:lvl1pPr>
              <a:defRPr/>
            </a:lvl1pPr>
          </a:lstStyle>
          <a:p>
            <a:fld id="{D3061A59-C800-4BF2-8373-75CFE7F21FED}" type="datetimeFigureOut">
              <a:rPr lang="es-ES" smtClean="0"/>
              <a:t>11/04/2019</a:t>
            </a:fld>
            <a:endParaRPr lang="es-ES"/>
          </a:p>
        </p:txBody>
      </p:sp>
      <p:sp>
        <p:nvSpPr>
          <p:cNvPr id="5" name="Rectangle 5"/>
          <p:cNvSpPr>
            <a:spLocks noGrp="1" noChangeArrowheads="1"/>
          </p:cNvSpPr>
          <p:nvPr>
            <p:ph type="ftr" sz="quarter" idx="11"/>
          </p:nvPr>
        </p:nvSpPr>
        <p:spPr/>
        <p:txBody>
          <a:bodyPr/>
          <a:lstStyle>
            <a:lvl1pPr>
              <a:defRPr/>
            </a:lvl1pPr>
          </a:lstStyle>
          <a:p>
            <a:endParaRPr lang="es-ES"/>
          </a:p>
        </p:txBody>
      </p:sp>
      <p:sp>
        <p:nvSpPr>
          <p:cNvPr id="6" name="Rectangle 6"/>
          <p:cNvSpPr>
            <a:spLocks noGrp="1" noChangeArrowheads="1"/>
          </p:cNvSpPr>
          <p:nvPr>
            <p:ph type="sldNum" sz="quarter" idx="12"/>
          </p:nvPr>
        </p:nvSpPr>
        <p:spPr/>
        <p:txBody>
          <a:bodyPr/>
          <a:lstStyle>
            <a:lvl1pPr>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152616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fld id="{D3061A59-C800-4BF2-8373-75CFE7F21FED}" type="datetimeFigureOut">
              <a:rPr lang="es-ES" smtClean="0"/>
              <a:t>11/04/2019</a:t>
            </a:fld>
            <a:endParaRPr lang="es-ES"/>
          </a:p>
        </p:txBody>
      </p:sp>
      <p:sp>
        <p:nvSpPr>
          <p:cNvPr id="5" name="21 Marcador de pie de página"/>
          <p:cNvSpPr>
            <a:spLocks noGrp="1"/>
          </p:cNvSpPr>
          <p:nvPr>
            <p:ph type="ftr" sz="quarter" idx="11"/>
          </p:nvPr>
        </p:nvSpPr>
        <p:spPr/>
        <p:txBody>
          <a:bodyPr/>
          <a:lstStyle>
            <a:lvl1pPr>
              <a:defRPr/>
            </a:lvl1pPr>
          </a:lstStyle>
          <a:p>
            <a:endParaRPr lang="es-ES"/>
          </a:p>
        </p:txBody>
      </p:sp>
      <p:sp>
        <p:nvSpPr>
          <p:cNvPr id="6" name="17 Marcador de número de diapositiva"/>
          <p:cNvSpPr>
            <a:spLocks noGrp="1"/>
          </p:cNvSpPr>
          <p:nvPr>
            <p:ph type="sldNum" sz="quarter" idx="12"/>
          </p:nvPr>
        </p:nvSpPr>
        <p:spPr/>
        <p:txBody>
          <a:bodyPr/>
          <a:lstStyle>
            <a:lvl1pPr>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29574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Cheurón"/>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5" name="15 Cheurón"/>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2" name="1 Título"/>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solidFill>
                  <a:prstClr val="white"/>
                </a:solidFill>
              </a:defRPr>
            </a:lvl1pPr>
            <a:extLst/>
          </a:lstStyle>
          <a:p>
            <a:fld id="{D3061A59-C800-4BF2-8373-75CFE7F21FED}" type="datetimeFigureOut">
              <a:rPr lang="es-ES" smtClean="0"/>
              <a:t>11/04/2019</a:t>
            </a:fld>
            <a:endParaRPr lang="es-ES"/>
          </a:p>
        </p:txBody>
      </p:sp>
      <p:sp>
        <p:nvSpPr>
          <p:cNvPr id="7" name="4 Marcador de pie de página"/>
          <p:cNvSpPr>
            <a:spLocks noGrp="1"/>
          </p:cNvSpPr>
          <p:nvPr>
            <p:ph type="ftr" sz="quarter" idx="11"/>
          </p:nvPr>
        </p:nvSpPr>
        <p:spPr/>
        <p:txBody>
          <a:bodyPr/>
          <a:lstStyle>
            <a:lvl1pPr>
              <a:defRPr>
                <a:solidFill>
                  <a:prstClr val="white"/>
                </a:solidFill>
              </a:defRPr>
            </a:lvl1pPr>
            <a:extLst/>
          </a:lstStyle>
          <a:p>
            <a:endParaRPr lang="es-ES"/>
          </a:p>
        </p:txBody>
      </p:sp>
      <p:sp>
        <p:nvSpPr>
          <p:cNvPr id="8" name="5 Marcador de número de diapositiva"/>
          <p:cNvSpPr>
            <a:spLocks noGrp="1"/>
          </p:cNvSpPr>
          <p:nvPr>
            <p:ph type="sldNum" sz="quarter" idx="12"/>
          </p:nvPr>
        </p:nvSpPr>
        <p:spPr/>
        <p:txBody>
          <a:bodyPr/>
          <a:lstStyle>
            <a:lvl1pPr>
              <a:defRPr>
                <a:solidFill>
                  <a:prstClr val="white"/>
                </a:solidFill>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16518327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solidFill>
                  <a:prstClr val="white"/>
                </a:solidFill>
              </a:defRPr>
            </a:lvl1pPr>
            <a:extLst/>
          </a:lstStyle>
          <a:p>
            <a:fld id="{D3061A59-C800-4BF2-8373-75CFE7F21FED}" type="datetimeFigureOut">
              <a:rPr lang="es-ES" smtClean="0"/>
              <a:t>11/04/2019</a:t>
            </a:fld>
            <a:endParaRPr lang="es-ES"/>
          </a:p>
        </p:txBody>
      </p:sp>
      <p:sp>
        <p:nvSpPr>
          <p:cNvPr id="6" name="5 Marcador de pie de página"/>
          <p:cNvSpPr>
            <a:spLocks noGrp="1"/>
          </p:cNvSpPr>
          <p:nvPr>
            <p:ph type="ftr" sz="quarter" idx="11"/>
          </p:nvPr>
        </p:nvSpPr>
        <p:spPr/>
        <p:txBody>
          <a:bodyPr/>
          <a:lstStyle>
            <a:lvl1pPr>
              <a:defRPr>
                <a:solidFill>
                  <a:prstClr val="white"/>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prstClr val="white"/>
                </a:solidFill>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285329121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fld id="{D3061A59-C800-4BF2-8373-75CFE7F21FED}" type="datetimeFigureOut">
              <a:rPr lang="es-ES" smtClean="0"/>
              <a:t>11/04/2019</a:t>
            </a:fld>
            <a:endParaRPr lang="es-ES"/>
          </a:p>
        </p:txBody>
      </p:sp>
      <p:sp>
        <p:nvSpPr>
          <p:cNvPr id="8" name="7 Marcador de pie de página"/>
          <p:cNvSpPr>
            <a:spLocks noGrp="1"/>
          </p:cNvSpPr>
          <p:nvPr>
            <p:ph type="ftr" sz="quarter" idx="11"/>
          </p:nvPr>
        </p:nvSpPr>
        <p:spPr/>
        <p:txBody>
          <a:bodyPr/>
          <a:lstStyle>
            <a:lvl1pPr>
              <a:defRPr/>
            </a:lvl1pPr>
            <a:extLst/>
          </a:lstStyle>
          <a:p>
            <a:endParaRPr lang="es-ES"/>
          </a:p>
        </p:txBody>
      </p:sp>
      <p:sp>
        <p:nvSpPr>
          <p:cNvPr id="9" name="8 Marcador de número de diapositiva"/>
          <p:cNvSpPr>
            <a:spLocks noGrp="1"/>
          </p:cNvSpPr>
          <p:nvPr>
            <p:ph type="sldNum" sz="quarter" idx="12"/>
          </p:nvPr>
        </p:nvSpPr>
        <p:spPr/>
        <p:txBody>
          <a:bodyPr/>
          <a:lstStyle>
            <a:lvl1pPr>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247912490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solidFill>
                  <a:prstClr val="white"/>
                </a:solidFill>
              </a:defRPr>
            </a:lvl1pPr>
            <a:extLst/>
          </a:lstStyle>
          <a:p>
            <a:fld id="{D3061A59-C800-4BF2-8373-75CFE7F21FED}" type="datetimeFigureOut">
              <a:rPr lang="es-ES" smtClean="0"/>
              <a:t>11/04/2019</a:t>
            </a:fld>
            <a:endParaRPr lang="es-ES"/>
          </a:p>
        </p:txBody>
      </p:sp>
      <p:sp>
        <p:nvSpPr>
          <p:cNvPr id="4" name="3 Marcador de pie de página"/>
          <p:cNvSpPr>
            <a:spLocks noGrp="1"/>
          </p:cNvSpPr>
          <p:nvPr>
            <p:ph type="ftr" sz="quarter" idx="11"/>
          </p:nvPr>
        </p:nvSpPr>
        <p:spPr/>
        <p:txBody>
          <a:bodyPr/>
          <a:lstStyle>
            <a:lvl1pPr>
              <a:defRPr>
                <a:solidFill>
                  <a:prstClr val="white"/>
                </a:solidFill>
              </a:defRPr>
            </a:lvl1pPr>
            <a:extLst/>
          </a:lstStyle>
          <a:p>
            <a:endParaRPr lang="es-ES"/>
          </a:p>
        </p:txBody>
      </p:sp>
      <p:sp>
        <p:nvSpPr>
          <p:cNvPr id="5" name="4 Marcador de número de diapositiva"/>
          <p:cNvSpPr>
            <a:spLocks noGrp="1"/>
          </p:cNvSpPr>
          <p:nvPr>
            <p:ph type="sldNum" sz="quarter" idx="12"/>
          </p:nvPr>
        </p:nvSpPr>
        <p:spPr/>
        <p:txBody>
          <a:bodyPr/>
          <a:lstStyle>
            <a:lvl1pPr>
              <a:defRPr>
                <a:solidFill>
                  <a:prstClr val="white"/>
                </a:solidFill>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106770601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fld id="{D3061A59-C800-4BF2-8373-75CFE7F21FED}" type="datetimeFigureOut">
              <a:rPr lang="es-ES" smtClean="0"/>
              <a:t>11/04/2019</a:t>
            </a:fld>
            <a:endParaRPr lang="es-ES"/>
          </a:p>
        </p:txBody>
      </p:sp>
      <p:sp>
        <p:nvSpPr>
          <p:cNvPr id="3" name="21 Marcador de pie de página"/>
          <p:cNvSpPr>
            <a:spLocks noGrp="1"/>
          </p:cNvSpPr>
          <p:nvPr>
            <p:ph type="ftr" sz="quarter" idx="11"/>
          </p:nvPr>
        </p:nvSpPr>
        <p:spPr/>
        <p:txBody>
          <a:bodyPr/>
          <a:lstStyle>
            <a:lvl1pPr>
              <a:defRPr/>
            </a:lvl1pPr>
          </a:lstStyle>
          <a:p>
            <a:endParaRPr lang="es-ES"/>
          </a:p>
        </p:txBody>
      </p:sp>
      <p:sp>
        <p:nvSpPr>
          <p:cNvPr id="4" name="17 Marcador de número de diapositiva"/>
          <p:cNvSpPr>
            <a:spLocks noGrp="1"/>
          </p:cNvSpPr>
          <p:nvPr>
            <p:ph type="sldNum" sz="quarter" idx="12"/>
          </p:nvPr>
        </p:nvSpPr>
        <p:spPr/>
        <p:txBody>
          <a:bodyPr/>
          <a:lstStyle>
            <a:lvl1pPr>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2201246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fld id="{D3061A59-C800-4BF2-8373-75CFE7F21FED}" type="datetimeFigureOut">
              <a:rPr lang="es-ES" smtClean="0"/>
              <a:t>11/04/2019</a:t>
            </a:fld>
            <a:endParaRPr lang="es-ES"/>
          </a:p>
        </p:txBody>
      </p:sp>
      <p:sp>
        <p:nvSpPr>
          <p:cNvPr id="6" name="5 Marcador de pie de página"/>
          <p:cNvSpPr>
            <a:spLocks noGrp="1"/>
          </p:cNvSpPr>
          <p:nvPr>
            <p:ph type="ftr" sz="quarter" idx="11"/>
          </p:nvPr>
        </p:nvSpPr>
        <p:spPr/>
        <p:txBody>
          <a:bodyPr/>
          <a:lstStyle>
            <a:lvl1pPr>
              <a:defRPr/>
            </a:lvl1pPr>
            <a:extLst/>
          </a:lstStyle>
          <a:p>
            <a:endParaRPr lang="es-ES"/>
          </a:p>
        </p:txBody>
      </p:sp>
      <p:sp>
        <p:nvSpPr>
          <p:cNvPr id="7" name="6 Marcador de número de diapositiva"/>
          <p:cNvSpPr>
            <a:spLocks noGrp="1"/>
          </p:cNvSpPr>
          <p:nvPr>
            <p:ph type="sldNum" sz="quarter" idx="12"/>
          </p:nvPr>
        </p:nvSpPr>
        <p:spPr/>
        <p:txBody>
          <a:bodyPr/>
          <a:lstStyle>
            <a:lvl1pPr>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33359162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4 Forma libre"/>
          <p:cNvSpPr>
            <a:spLocks/>
          </p:cNvSpPr>
          <p:nvPr/>
        </p:nvSpPr>
        <p:spPr bwMode="auto">
          <a:xfrm>
            <a:off x="954617" y="5002214"/>
            <a:ext cx="5069416"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white"/>
              </a:solidFill>
              <a:latin typeface="Lucida Sans Unicode"/>
            </a:endParaRPr>
          </a:p>
        </p:txBody>
      </p:sp>
      <p:sp>
        <p:nvSpPr>
          <p:cNvPr id="6" name="15 Forma libre"/>
          <p:cNvSpPr>
            <a:spLocks/>
          </p:cNvSpPr>
          <p:nvPr/>
        </p:nvSpPr>
        <p:spPr bwMode="auto">
          <a:xfrm>
            <a:off x="-71966" y="5784850"/>
            <a:ext cx="506941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MX" sz="1800"/>
          </a:p>
        </p:txBody>
      </p:sp>
      <p:sp>
        <p:nvSpPr>
          <p:cNvPr id="7" name="16 Triángulo rectángulo"/>
          <p:cNvSpPr>
            <a:spLocks/>
          </p:cNvSpPr>
          <p:nvPr/>
        </p:nvSpPr>
        <p:spPr bwMode="auto">
          <a:xfrm>
            <a:off x="-8056" y="5791253"/>
            <a:ext cx="4536419"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cxnSp>
        <p:nvCxnSpPr>
          <p:cNvPr id="8" name="18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9 Cheurón"/>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10" name="20 Cheurón"/>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endParaRPr lang="en-US" sz="1800">
              <a:solidFill>
                <a:prstClr val="white"/>
              </a:solidFill>
            </a:endParaRPr>
          </a:p>
        </p:txBody>
      </p:sp>
      <p:sp>
        <p:nvSpPr>
          <p:cNvPr id="4" name="3 Marcador de texto"/>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prstClr val="white"/>
                </a:solidFill>
              </a:defRPr>
            </a:lvl1pPr>
            <a:extLst/>
          </a:lstStyle>
          <a:p>
            <a:fld id="{D3061A59-C800-4BF2-8373-75CFE7F21FED}" type="datetimeFigureOut">
              <a:rPr lang="es-ES" smtClean="0"/>
              <a:t>11/04/2019</a:t>
            </a:fld>
            <a:endParaRPr lang="es-ES"/>
          </a:p>
        </p:txBody>
      </p:sp>
      <p:sp>
        <p:nvSpPr>
          <p:cNvPr id="12" name="5 Marcador de pie de página"/>
          <p:cNvSpPr>
            <a:spLocks noGrp="1"/>
          </p:cNvSpPr>
          <p:nvPr>
            <p:ph type="ftr" sz="quarter" idx="11"/>
          </p:nvPr>
        </p:nvSpPr>
        <p:spPr/>
        <p:txBody>
          <a:bodyPr/>
          <a:lstStyle>
            <a:lvl1pPr>
              <a:defRPr>
                <a:solidFill>
                  <a:prstClr val="white"/>
                </a:solidFill>
              </a:defRPr>
            </a:lvl1pPr>
            <a:extLst/>
          </a:lstStyle>
          <a:p>
            <a:endParaRPr lang="es-ES"/>
          </a:p>
        </p:txBody>
      </p:sp>
      <p:sp>
        <p:nvSpPr>
          <p:cNvPr id="13" name="6 Marcador de número de diapositiva"/>
          <p:cNvSpPr>
            <a:spLocks noGrp="1"/>
          </p:cNvSpPr>
          <p:nvPr>
            <p:ph type="sldNum" sz="quarter" idx="12"/>
          </p:nvPr>
        </p:nvSpPr>
        <p:spPr/>
        <p:txBody>
          <a:bodyPr/>
          <a:lstStyle>
            <a:lvl1pPr>
              <a:defRPr>
                <a:solidFill>
                  <a:prstClr val="white"/>
                </a:solidFill>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193689666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954617" y="5002214"/>
            <a:ext cx="5069416"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solidFill>
                <a:prstClr val="black"/>
              </a:solidFill>
              <a:latin typeface="Lucida Sans Unicode"/>
            </a:endParaRPr>
          </a:p>
        </p:txBody>
      </p:sp>
      <p:sp>
        <p:nvSpPr>
          <p:cNvPr id="1027" name="11 Forma libre"/>
          <p:cNvSpPr>
            <a:spLocks/>
          </p:cNvSpPr>
          <p:nvPr/>
        </p:nvSpPr>
        <p:spPr bwMode="auto">
          <a:xfrm>
            <a:off x="-71966" y="5784850"/>
            <a:ext cx="5069417"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s-MX" sz="1800"/>
          </a:p>
        </p:txBody>
      </p:sp>
      <p:sp>
        <p:nvSpPr>
          <p:cNvPr id="14" name="13 Triángulo rectángulo"/>
          <p:cNvSpPr>
            <a:spLocks/>
          </p:cNvSpPr>
          <p:nvPr/>
        </p:nvSpPr>
        <p:spPr bwMode="auto">
          <a:xfrm>
            <a:off x="-8056" y="5791253"/>
            <a:ext cx="4536419"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solidFill>
                <a:prstClr val="white"/>
              </a:solidFill>
            </a:endParaRPr>
          </a:p>
        </p:txBody>
      </p:sp>
      <p:cxnSp>
        <p:nvCxnSpPr>
          <p:cNvPr id="15" name="14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n-US" altLang="es-ES" smtClean="0"/>
          </a:p>
        </p:txBody>
      </p:sp>
      <p:sp>
        <p:nvSpPr>
          <p:cNvPr id="10" name="9 Marcador de fecha"/>
          <p:cNvSpPr>
            <a:spLocks noGrp="1"/>
          </p:cNvSpPr>
          <p:nvPr>
            <p:ph type="dt" sz="half" idx="2"/>
          </p:nvPr>
        </p:nvSpPr>
        <p:spPr>
          <a:xfrm>
            <a:off x="8970433" y="6408739"/>
            <a:ext cx="2559051" cy="365125"/>
          </a:xfrm>
          <a:prstGeom prst="rect">
            <a:avLst/>
          </a:prstGeom>
        </p:spPr>
        <p:txBody>
          <a:bodyPr vert="horz" anchor="b"/>
          <a:lstStyle>
            <a:lvl1pPr algn="l" eaLnBrk="1" fontAlgn="auto" latinLnBrk="0" hangingPunct="1">
              <a:spcBef>
                <a:spcPts val="0"/>
              </a:spcBef>
              <a:spcAft>
                <a:spcPts val="0"/>
              </a:spcAft>
              <a:defRPr kumimoji="0" sz="1000">
                <a:solidFill>
                  <a:prstClr val="black"/>
                </a:solidFill>
                <a:latin typeface="+mn-lt"/>
                <a:cs typeface="+mn-cs"/>
              </a:defRPr>
            </a:lvl1pPr>
            <a:extLst/>
          </a:lstStyle>
          <a:p>
            <a:fld id="{D3061A59-C800-4BF2-8373-75CFE7F21FED}" type="datetimeFigureOut">
              <a:rPr lang="es-ES" smtClean="0"/>
              <a:t>11/04/2019</a:t>
            </a:fld>
            <a:endParaRPr lang="es-ES"/>
          </a:p>
        </p:txBody>
      </p:sp>
      <p:sp>
        <p:nvSpPr>
          <p:cNvPr id="22" name="21 Marcador de pie de página"/>
          <p:cNvSpPr>
            <a:spLocks noGrp="1"/>
          </p:cNvSpPr>
          <p:nvPr>
            <p:ph type="ftr" sz="quarter" idx="3"/>
          </p:nvPr>
        </p:nvSpPr>
        <p:spPr>
          <a:xfrm>
            <a:off x="5839884" y="6408739"/>
            <a:ext cx="3134783" cy="365125"/>
          </a:xfrm>
          <a:prstGeom prst="rect">
            <a:avLst/>
          </a:prstGeom>
        </p:spPr>
        <p:txBody>
          <a:bodyPr vert="horz" anchor="b"/>
          <a:lstStyle>
            <a:lvl1pPr algn="r" eaLnBrk="1" fontAlgn="auto" latinLnBrk="0" hangingPunct="1">
              <a:spcBef>
                <a:spcPts val="0"/>
              </a:spcBef>
              <a:spcAft>
                <a:spcPts val="0"/>
              </a:spcAft>
              <a:defRPr kumimoji="0" sz="1000">
                <a:solidFill>
                  <a:prstClr val="black"/>
                </a:solidFill>
                <a:latin typeface="+mn-lt"/>
                <a:cs typeface="+mn-cs"/>
              </a:defRPr>
            </a:lvl1pPr>
            <a:extLst/>
          </a:lstStyle>
          <a:p>
            <a:endParaRPr lang="es-ES"/>
          </a:p>
        </p:txBody>
      </p:sp>
      <p:sp>
        <p:nvSpPr>
          <p:cNvPr id="18" name="17 Marcador de número de diapositiva"/>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prstClr val="black"/>
                </a:solidFill>
                <a:latin typeface="Lucida Sans Unicode" pitchFamily="34" charset="0"/>
                <a:cs typeface="Arial" charset="0"/>
              </a:defRPr>
            </a:lvl1pPr>
          </a:lstStyle>
          <a:p>
            <a:fld id="{7FDD8C48-EFF3-4556-9574-207003A90546}" type="slidenum">
              <a:rPr lang="es-ES" smtClean="0"/>
              <a:t>‹Nº›</a:t>
            </a:fld>
            <a:endParaRPr lang="es-ES"/>
          </a:p>
        </p:txBody>
      </p:sp>
    </p:spTree>
    <p:extLst>
      <p:ext uri="{BB962C8B-B14F-4D97-AF65-F5344CB8AC3E}">
        <p14:creationId xmlns:p14="http://schemas.microsoft.com/office/powerpoint/2010/main" val="23429352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cimed.sld.cu/referencias-bibliograficas-harvard-libro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Normas Harvard-APA</a:t>
            </a:r>
            <a:endParaRPr lang="es-ES" dirty="0"/>
          </a:p>
        </p:txBody>
      </p:sp>
      <p:sp>
        <p:nvSpPr>
          <p:cNvPr id="3" name="Subtítulo 2"/>
          <p:cNvSpPr>
            <a:spLocks noGrp="1"/>
          </p:cNvSpPr>
          <p:nvPr>
            <p:ph type="subTitle" idx="1"/>
          </p:nvPr>
        </p:nvSpPr>
        <p:spPr/>
        <p:txBody>
          <a:bodyPr/>
          <a:lstStyle/>
          <a:p>
            <a:r>
              <a:rPr lang="es-ES" dirty="0" smtClean="0"/>
              <a:t>Taller compilación resultados investigación</a:t>
            </a:r>
            <a:endParaRPr lang="es-ES" dirty="0"/>
          </a:p>
        </p:txBody>
      </p:sp>
    </p:spTree>
    <p:extLst>
      <p:ext uri="{BB962C8B-B14F-4D97-AF65-F5344CB8AC3E}">
        <p14:creationId xmlns:p14="http://schemas.microsoft.com/office/powerpoint/2010/main" val="18832578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9559" y="1253958"/>
            <a:ext cx="10794242" cy="4923005"/>
          </a:xfrm>
        </p:spPr>
        <p:txBody>
          <a:bodyPr/>
          <a:lstStyle/>
          <a:p>
            <a:pPr marL="0" indent="0">
              <a:buNone/>
            </a:pPr>
            <a:r>
              <a:rPr lang="es-ES" dirty="0"/>
              <a:t>Apellidos, A. A., Apellidos, B. B. y Apellidos, C. C. (Año). Título del artículo. </a:t>
            </a:r>
            <a:r>
              <a:rPr lang="es-ES" i="1" dirty="0"/>
              <a:t>Título de la publicación</a:t>
            </a:r>
            <a:r>
              <a:rPr lang="es-ES" dirty="0"/>
              <a:t>, volumen (número), pp. xx-xx. </a:t>
            </a:r>
            <a:r>
              <a:rPr lang="es-ES" dirty="0" err="1" smtClean="0"/>
              <a:t>DOI:xx.xxxxxxx</a:t>
            </a:r>
            <a:endParaRPr lang="es-ES" dirty="0" smtClean="0"/>
          </a:p>
          <a:p>
            <a:pPr marL="0" indent="0">
              <a:buNone/>
            </a:pPr>
            <a:endParaRPr lang="es-ES" b="1" dirty="0" smtClean="0"/>
          </a:p>
          <a:p>
            <a:pPr marL="0" indent="0">
              <a:buNone/>
            </a:pPr>
            <a:r>
              <a:rPr lang="es-ES" b="1" dirty="0" smtClean="0"/>
              <a:t>Ej</a:t>
            </a:r>
            <a:r>
              <a:rPr lang="es-ES" b="1" dirty="0"/>
              <a:t>.: Artículo con </a:t>
            </a:r>
            <a:r>
              <a:rPr lang="es-ES" b="1" dirty="0" smtClean="0"/>
              <a:t>DOI:</a:t>
            </a:r>
            <a:endParaRPr lang="es-MX" b="1" dirty="0"/>
          </a:p>
          <a:p>
            <a:pPr marL="0" indent="0">
              <a:buNone/>
            </a:pPr>
            <a:endParaRPr lang="es-MX" dirty="0"/>
          </a:p>
          <a:p>
            <a:pPr marL="0" indent="0">
              <a:buNone/>
            </a:pPr>
            <a:r>
              <a:rPr lang="en-US" dirty="0"/>
              <a:t>Demopoulos, A. W. J., Fry, B. </a:t>
            </a:r>
            <a:r>
              <a:rPr lang="en-US" dirty="0" smtClean="0"/>
              <a:t>y </a:t>
            </a:r>
            <a:r>
              <a:rPr lang="en-US" dirty="0"/>
              <a:t>Smith, C. R. (2007). Food web structure in exotic and native mangroves: A Hawaii–Puerto Rico comparison. </a:t>
            </a:r>
            <a:r>
              <a:rPr lang="en-US" i="1" dirty="0" err="1"/>
              <a:t>Oecologia</a:t>
            </a:r>
            <a:r>
              <a:rPr lang="en-US" dirty="0" smtClean="0"/>
              <a:t>, 153(3</a:t>
            </a:r>
            <a:r>
              <a:rPr lang="en-US" dirty="0"/>
              <a:t>), 675-686. </a:t>
            </a:r>
            <a:r>
              <a:rPr lang="en-US" dirty="0" err="1"/>
              <a:t>doi</a:t>
            </a:r>
            <a:r>
              <a:rPr lang="en-US" dirty="0"/>
              <a:t>: 10.1007/s00442-007-0751-x</a:t>
            </a:r>
            <a:endParaRPr lang="es-MX" dirty="0"/>
          </a:p>
          <a:p>
            <a:pPr marL="0" indent="0">
              <a:buNone/>
            </a:pPr>
            <a:endParaRPr lang="es-MX" dirty="0"/>
          </a:p>
          <a:p>
            <a:pPr marL="0" indent="0">
              <a:buNone/>
            </a:pPr>
            <a:endParaRPr lang="es-MX" dirty="0" smtClean="0"/>
          </a:p>
        </p:txBody>
      </p:sp>
      <p:sp>
        <p:nvSpPr>
          <p:cNvPr id="2" name="Título 1"/>
          <p:cNvSpPr>
            <a:spLocks noGrp="1"/>
          </p:cNvSpPr>
          <p:nvPr>
            <p:ph type="title"/>
          </p:nvPr>
        </p:nvSpPr>
        <p:spPr>
          <a:xfrm>
            <a:off x="838200" y="-71605"/>
            <a:ext cx="10515600" cy="1325563"/>
          </a:xfrm>
        </p:spPr>
        <p:txBody>
          <a:bodyPr vert="horz" lIns="91440" tIns="45720" rIns="91440" bIns="45720" rtlCol="0" anchor="ctr">
            <a:normAutofit/>
          </a:bodyPr>
          <a:lstStyle/>
          <a:p>
            <a:r>
              <a:rPr lang="es-ES" dirty="0"/>
              <a:t>Publicaciones periódicas</a:t>
            </a:r>
            <a:endParaRPr lang="es-MX" dirty="0"/>
          </a:p>
        </p:txBody>
      </p:sp>
    </p:spTree>
    <p:extLst>
      <p:ext uri="{BB962C8B-B14F-4D97-AF65-F5344CB8AC3E}">
        <p14:creationId xmlns:p14="http://schemas.microsoft.com/office/powerpoint/2010/main" val="2992915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9559" y="1253958"/>
            <a:ext cx="10794242" cy="4923005"/>
          </a:xfrm>
        </p:spPr>
        <p:txBody>
          <a:bodyPr>
            <a:normAutofit/>
          </a:bodyPr>
          <a:lstStyle/>
          <a:p>
            <a:pPr marL="0" indent="0">
              <a:buNone/>
            </a:pPr>
            <a:r>
              <a:rPr lang="es-ES" b="1" dirty="0" smtClean="0"/>
              <a:t>Ej</a:t>
            </a:r>
            <a:r>
              <a:rPr lang="es-ES" b="1" dirty="0"/>
              <a:t>.: Artículo </a:t>
            </a:r>
            <a:r>
              <a:rPr lang="es-ES" b="1" dirty="0" smtClean="0"/>
              <a:t>sin DOI:</a:t>
            </a:r>
            <a:endParaRPr lang="es-MX" b="1" dirty="0"/>
          </a:p>
          <a:p>
            <a:pPr marL="0" indent="0">
              <a:buNone/>
            </a:pPr>
            <a:r>
              <a:rPr lang="en-US" dirty="0" err="1"/>
              <a:t>Parés</a:t>
            </a:r>
            <a:r>
              <a:rPr lang="en-US" dirty="0"/>
              <a:t>-Ramos, I. K., Gould, W. A. y Aide, T. M. (2008). Agricultural abandonment, suburban growth, and forest expansion in Puerto Rico between 1991 and 2000. </a:t>
            </a:r>
            <a:r>
              <a:rPr lang="es-ES" i="1" dirty="0" err="1"/>
              <a:t>Ecology</a:t>
            </a:r>
            <a:r>
              <a:rPr lang="es-ES" i="1" dirty="0"/>
              <a:t> &amp; </a:t>
            </a:r>
            <a:r>
              <a:rPr lang="es-ES" i="1" dirty="0" err="1"/>
              <a:t>Society</a:t>
            </a:r>
            <a:r>
              <a:rPr lang="es-ES" i="1" dirty="0"/>
              <a:t>,</a:t>
            </a:r>
            <a:r>
              <a:rPr lang="es-ES" dirty="0"/>
              <a:t> 13(2), 1-19.</a:t>
            </a:r>
            <a:endParaRPr lang="es-MX" dirty="0"/>
          </a:p>
          <a:p>
            <a:pPr marL="0" indent="0">
              <a:buNone/>
            </a:pPr>
            <a:endParaRPr lang="es-MX" dirty="0" smtClean="0"/>
          </a:p>
          <a:p>
            <a:pPr marL="0" indent="0">
              <a:buNone/>
            </a:pPr>
            <a:r>
              <a:rPr lang="es-ES" b="1" dirty="0"/>
              <a:t>Ej.: Artículo </a:t>
            </a:r>
            <a:r>
              <a:rPr lang="es-ES" b="1" dirty="0" smtClean="0"/>
              <a:t>en revista electrónica:</a:t>
            </a:r>
            <a:endParaRPr lang="es-MX" b="1" dirty="0"/>
          </a:p>
          <a:p>
            <a:pPr marL="0" indent="0">
              <a:buNone/>
            </a:pPr>
            <a:r>
              <a:rPr lang="en-US" dirty="0" err="1"/>
              <a:t>Cintrón</a:t>
            </a:r>
            <a:r>
              <a:rPr lang="en-US" dirty="0"/>
              <a:t>, G., Lugo, A. E., Pool, D. J. </a:t>
            </a:r>
            <a:r>
              <a:rPr lang="en-US" dirty="0" smtClean="0"/>
              <a:t>y </a:t>
            </a:r>
            <a:r>
              <a:rPr lang="en-US" dirty="0"/>
              <a:t>Morris, G. (1978). Mangroves </a:t>
            </a:r>
            <a:r>
              <a:rPr lang="en-US" dirty="0" smtClean="0"/>
              <a:t>of</a:t>
            </a:r>
            <a:r>
              <a:rPr lang="es-MX" dirty="0"/>
              <a:t> </a:t>
            </a:r>
            <a:r>
              <a:rPr lang="en-US" dirty="0" smtClean="0"/>
              <a:t>arid </a:t>
            </a:r>
            <a:r>
              <a:rPr lang="en-US" dirty="0"/>
              <a:t>environments in Puerto Rico and adjacent islands. </a:t>
            </a:r>
            <a:r>
              <a:rPr lang="es-ES" i="1" dirty="0" err="1"/>
              <a:t>Biotropica</a:t>
            </a:r>
            <a:r>
              <a:rPr lang="es-ES" i="1" dirty="0"/>
              <a:t>,</a:t>
            </a:r>
            <a:r>
              <a:rPr lang="es-ES" dirty="0"/>
              <a:t> 10(2</a:t>
            </a:r>
            <a:r>
              <a:rPr lang="es-ES" dirty="0" smtClean="0"/>
              <a:t>),</a:t>
            </a:r>
            <a:r>
              <a:rPr lang="es-MX" dirty="0"/>
              <a:t> </a:t>
            </a:r>
            <a:r>
              <a:rPr lang="es-ES" dirty="0" smtClean="0"/>
              <a:t>110-121</a:t>
            </a:r>
            <a:r>
              <a:rPr lang="es-ES" dirty="0"/>
              <a:t>. Recuperado de http://www.jstor.org/pss/2388013</a:t>
            </a:r>
            <a:endParaRPr lang="es-MX" dirty="0"/>
          </a:p>
          <a:p>
            <a:pPr marL="0" indent="0">
              <a:buNone/>
            </a:pPr>
            <a:endParaRPr lang="es-MX" dirty="0" smtClean="0"/>
          </a:p>
        </p:txBody>
      </p:sp>
      <p:sp>
        <p:nvSpPr>
          <p:cNvPr id="2" name="Título 1"/>
          <p:cNvSpPr>
            <a:spLocks noGrp="1"/>
          </p:cNvSpPr>
          <p:nvPr>
            <p:ph type="title"/>
          </p:nvPr>
        </p:nvSpPr>
        <p:spPr>
          <a:xfrm>
            <a:off x="838200" y="-71605"/>
            <a:ext cx="10515600" cy="1325563"/>
          </a:xfrm>
        </p:spPr>
        <p:txBody>
          <a:bodyPr vert="horz" lIns="91440" tIns="45720" rIns="91440" bIns="45720" rtlCol="0" anchor="ctr">
            <a:normAutofit/>
          </a:bodyPr>
          <a:lstStyle/>
          <a:p>
            <a:r>
              <a:rPr lang="es-ES" dirty="0"/>
              <a:t>Publicaciones periódicas</a:t>
            </a:r>
            <a:endParaRPr lang="es-MX" dirty="0"/>
          </a:p>
        </p:txBody>
      </p:sp>
    </p:spTree>
    <p:extLst>
      <p:ext uri="{BB962C8B-B14F-4D97-AF65-F5344CB8AC3E}">
        <p14:creationId xmlns:p14="http://schemas.microsoft.com/office/powerpoint/2010/main" val="2417344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9559" y="1253958"/>
            <a:ext cx="10794242" cy="4923005"/>
          </a:xfrm>
        </p:spPr>
        <p:txBody>
          <a:bodyPr>
            <a:normAutofit/>
          </a:bodyPr>
          <a:lstStyle/>
          <a:p>
            <a:pPr marL="0" indent="0">
              <a:buNone/>
            </a:pPr>
            <a:r>
              <a:rPr lang="es-ES" b="1" dirty="0"/>
              <a:t>Ej.: Artículo de </a:t>
            </a:r>
            <a:r>
              <a:rPr lang="es-ES" b="1" dirty="0" smtClean="0"/>
              <a:t>periódico impreso:</a:t>
            </a:r>
            <a:endParaRPr lang="es-MX" b="1" dirty="0"/>
          </a:p>
          <a:p>
            <a:pPr marL="0" indent="0">
              <a:buNone/>
            </a:pPr>
            <a:r>
              <a:rPr lang="es-ES" dirty="0"/>
              <a:t>Hernández, L y López, F. (2008). África mía</a:t>
            </a:r>
            <a:r>
              <a:rPr lang="es-ES" i="1" dirty="0"/>
              <a:t>. Juventud Rebelde </a:t>
            </a:r>
            <a:r>
              <a:rPr lang="es-ES" i="1" dirty="0" smtClean="0"/>
              <a:t>Dominical.</a:t>
            </a:r>
            <a:r>
              <a:rPr lang="es-MX" dirty="0"/>
              <a:t> </a:t>
            </a:r>
            <a:r>
              <a:rPr lang="es-ES" dirty="0" smtClean="0"/>
              <a:t>Fecha</a:t>
            </a:r>
            <a:r>
              <a:rPr lang="es-ES" dirty="0"/>
              <a:t>: 3-12-95:8-9</a:t>
            </a:r>
            <a:r>
              <a:rPr lang="es-ES" i="1" dirty="0"/>
              <a:t>.</a:t>
            </a:r>
            <a:endParaRPr lang="es-MX" dirty="0"/>
          </a:p>
          <a:p>
            <a:pPr marL="0" indent="0">
              <a:buNone/>
            </a:pPr>
            <a:r>
              <a:rPr lang="es-ES" dirty="0"/>
              <a:t> </a:t>
            </a:r>
            <a:endParaRPr lang="es-MX" dirty="0"/>
          </a:p>
          <a:p>
            <a:pPr marL="0" indent="0">
              <a:buNone/>
            </a:pPr>
            <a:r>
              <a:rPr lang="es-ES" b="1" dirty="0"/>
              <a:t>Ej.: Artículo de periódico </a:t>
            </a:r>
            <a:r>
              <a:rPr lang="es-ES" b="1" dirty="0" smtClean="0"/>
              <a:t>digital:</a:t>
            </a:r>
            <a:endParaRPr lang="es-MX" b="1" dirty="0"/>
          </a:p>
          <a:p>
            <a:pPr marL="0" indent="0">
              <a:buNone/>
            </a:pPr>
            <a:r>
              <a:rPr lang="en-US" dirty="0" err="1"/>
              <a:t>Duhigg</a:t>
            </a:r>
            <a:r>
              <a:rPr lang="en-US" dirty="0"/>
              <a:t>, C. (2009, 12 de </a:t>
            </a:r>
            <a:r>
              <a:rPr lang="en-US" dirty="0" err="1"/>
              <a:t>septiembre</a:t>
            </a:r>
            <a:r>
              <a:rPr lang="en-US" dirty="0"/>
              <a:t>). Toxic waters: Clean Water laws </a:t>
            </a:r>
            <a:r>
              <a:rPr lang="en-US" dirty="0" smtClean="0"/>
              <a:t>are</a:t>
            </a:r>
            <a:r>
              <a:rPr lang="es-MX" dirty="0"/>
              <a:t> </a:t>
            </a:r>
            <a:r>
              <a:rPr lang="en-US" dirty="0" smtClean="0"/>
              <a:t>neglected</a:t>
            </a:r>
            <a:r>
              <a:rPr lang="en-US" dirty="0"/>
              <a:t>, at a cost in human suffering. </a:t>
            </a:r>
            <a:r>
              <a:rPr lang="en-US" i="1" dirty="0"/>
              <a:t>The New York Times.</a:t>
            </a:r>
            <a:r>
              <a:rPr lang="en-US" dirty="0"/>
              <a:t> </a:t>
            </a:r>
            <a:r>
              <a:rPr lang="en-US" dirty="0" err="1" smtClean="0"/>
              <a:t>Recuperado</a:t>
            </a:r>
            <a:r>
              <a:rPr lang="es-MX" dirty="0"/>
              <a:t> </a:t>
            </a:r>
            <a:r>
              <a:rPr lang="en-US" dirty="0" smtClean="0"/>
              <a:t>de </a:t>
            </a:r>
            <a:r>
              <a:rPr lang="en-US" dirty="0"/>
              <a:t>http://www.nytimes.com/2009/09/13/us/13water.html?em</a:t>
            </a:r>
            <a:endParaRPr lang="es-MX" dirty="0"/>
          </a:p>
          <a:p>
            <a:pPr marL="0" indent="0">
              <a:buNone/>
            </a:pPr>
            <a:endParaRPr lang="es-MX" dirty="0" smtClean="0"/>
          </a:p>
        </p:txBody>
      </p:sp>
      <p:sp>
        <p:nvSpPr>
          <p:cNvPr id="2" name="Título 1"/>
          <p:cNvSpPr>
            <a:spLocks noGrp="1"/>
          </p:cNvSpPr>
          <p:nvPr>
            <p:ph type="title"/>
          </p:nvPr>
        </p:nvSpPr>
        <p:spPr>
          <a:xfrm>
            <a:off x="838200" y="-71605"/>
            <a:ext cx="10515600" cy="1325563"/>
          </a:xfrm>
        </p:spPr>
        <p:txBody>
          <a:bodyPr vert="horz" lIns="91440" tIns="45720" rIns="91440" bIns="45720" rtlCol="0" anchor="ctr">
            <a:normAutofit/>
          </a:bodyPr>
          <a:lstStyle/>
          <a:p>
            <a:r>
              <a:rPr lang="es-ES" dirty="0"/>
              <a:t>Publicaciones periódicas</a:t>
            </a:r>
            <a:endParaRPr lang="es-MX" dirty="0"/>
          </a:p>
        </p:txBody>
      </p:sp>
    </p:spTree>
    <p:extLst>
      <p:ext uri="{BB962C8B-B14F-4D97-AF65-F5344CB8AC3E}">
        <p14:creationId xmlns:p14="http://schemas.microsoft.com/office/powerpoint/2010/main" val="1381590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569493"/>
            <a:ext cx="10515600" cy="4743948"/>
          </a:xfrm>
        </p:spPr>
        <p:txBody>
          <a:bodyPr>
            <a:normAutofit/>
          </a:bodyPr>
          <a:lstStyle/>
          <a:p>
            <a:pPr marL="0" indent="0">
              <a:buNone/>
            </a:pPr>
            <a:r>
              <a:rPr lang="es-ES" dirty="0" smtClean="0"/>
              <a:t>Constan </a:t>
            </a:r>
            <a:r>
              <a:rPr lang="es-ES" dirty="0"/>
              <a:t>de los elementos siguientes y se </a:t>
            </a:r>
            <a:r>
              <a:rPr lang="es-ES" dirty="0" smtClean="0"/>
              <a:t>ordenan:</a:t>
            </a:r>
            <a:endParaRPr lang="es-MX" dirty="0"/>
          </a:p>
          <a:p>
            <a:pPr marL="0" indent="0">
              <a:buNone/>
            </a:pPr>
            <a:endParaRPr lang="es-ES" dirty="0" smtClean="0"/>
          </a:p>
          <a:p>
            <a:pPr marL="0" indent="0">
              <a:buNone/>
            </a:pPr>
            <a:endParaRPr lang="es-ES" dirty="0" smtClean="0"/>
          </a:p>
          <a:p>
            <a:pPr marL="0" indent="0">
              <a:buNone/>
            </a:pPr>
            <a:endParaRPr lang="es-ES" dirty="0" smtClean="0"/>
          </a:p>
          <a:p>
            <a:pPr marL="0" indent="0">
              <a:buNone/>
            </a:pPr>
            <a:r>
              <a:rPr lang="es-ES" dirty="0"/>
              <a:t>	</a:t>
            </a:r>
            <a:r>
              <a:rPr lang="es-ES" dirty="0" smtClean="0"/>
              <a:t>Apellidos</a:t>
            </a:r>
            <a:r>
              <a:rPr lang="es-ES" dirty="0"/>
              <a:t>, A. A., y Apellidos, B. B. (Año). </a:t>
            </a:r>
            <a:r>
              <a:rPr lang="es-ES" i="1" dirty="0"/>
              <a:t>Título del Libro</a:t>
            </a:r>
            <a:r>
              <a:rPr lang="es-ES" dirty="0"/>
              <a:t>. </a:t>
            </a:r>
            <a:r>
              <a:rPr lang="es-ES" dirty="0" smtClean="0"/>
              <a:t>	Lugar</a:t>
            </a:r>
            <a:r>
              <a:rPr lang="es-ES" dirty="0"/>
              <a:t>: </a:t>
            </a:r>
            <a:r>
              <a:rPr lang="es-ES" dirty="0" smtClean="0"/>
              <a:t>Editorial</a:t>
            </a:r>
            <a:r>
              <a:rPr lang="es-ES" dirty="0"/>
              <a:t>.</a:t>
            </a:r>
            <a:endParaRPr lang="es-MX" dirty="0"/>
          </a:p>
          <a:p>
            <a:pPr marL="0" indent="0">
              <a:buNone/>
            </a:pPr>
            <a:endParaRPr lang="es-MX" dirty="0"/>
          </a:p>
        </p:txBody>
      </p:sp>
      <p:sp>
        <p:nvSpPr>
          <p:cNvPr id="2" name="Título 1"/>
          <p:cNvSpPr>
            <a:spLocks noGrp="1"/>
          </p:cNvSpPr>
          <p:nvPr>
            <p:ph type="title"/>
          </p:nvPr>
        </p:nvSpPr>
        <p:spPr/>
        <p:txBody>
          <a:bodyPr/>
          <a:lstStyle/>
          <a:p>
            <a:r>
              <a:rPr lang="es-MX" dirty="0" smtClean="0"/>
              <a:t>Referencias</a:t>
            </a:r>
            <a:endParaRPr lang="es-MX" dirty="0"/>
          </a:p>
        </p:txBody>
      </p:sp>
      <p:grpSp>
        <p:nvGrpSpPr>
          <p:cNvPr id="4" name="Grupo 3"/>
          <p:cNvGrpSpPr/>
          <p:nvPr/>
        </p:nvGrpSpPr>
        <p:grpSpPr>
          <a:xfrm>
            <a:off x="2674961" y="2606724"/>
            <a:ext cx="3111690" cy="805217"/>
            <a:chOff x="2674961" y="2238229"/>
            <a:chExt cx="3111690" cy="805217"/>
          </a:xfrm>
        </p:grpSpPr>
        <p:sp>
          <p:nvSpPr>
            <p:cNvPr id="5" name="Abrir llave 4"/>
            <p:cNvSpPr/>
            <p:nvPr/>
          </p:nvSpPr>
          <p:spPr>
            <a:xfrm rot="5400000">
              <a:off x="4032912" y="1289707"/>
              <a:ext cx="395788" cy="311169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6" name="CuadroTexto 5"/>
            <p:cNvSpPr txBox="1"/>
            <p:nvPr/>
          </p:nvSpPr>
          <p:spPr>
            <a:xfrm>
              <a:off x="3678071" y="2238229"/>
              <a:ext cx="1105469" cy="369332"/>
            </a:xfrm>
            <a:prstGeom prst="rect">
              <a:avLst/>
            </a:prstGeom>
            <a:noFill/>
          </p:spPr>
          <p:txBody>
            <a:bodyPr wrap="square" rtlCol="0">
              <a:spAutoFit/>
            </a:bodyPr>
            <a:lstStyle/>
            <a:p>
              <a:pPr algn="ctr"/>
              <a:r>
                <a:rPr lang="es-MX" b="1" dirty="0" smtClean="0"/>
                <a:t>Autores</a:t>
              </a:r>
              <a:endParaRPr lang="es-MX" b="1" dirty="0"/>
            </a:p>
          </p:txBody>
        </p:sp>
      </p:grpSp>
    </p:spTree>
    <p:extLst>
      <p:ext uri="{BB962C8B-B14F-4D97-AF65-F5344CB8AC3E}">
        <p14:creationId xmlns:p14="http://schemas.microsoft.com/office/powerpoint/2010/main" val="3992352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9558" y="1064525"/>
            <a:ext cx="11095629" cy="5172501"/>
          </a:xfrm>
        </p:spPr>
        <p:txBody>
          <a:bodyPr/>
          <a:lstStyle/>
          <a:p>
            <a:pPr marL="0" indent="0">
              <a:buNone/>
            </a:pPr>
            <a:r>
              <a:rPr lang="es-ES" b="1" dirty="0"/>
              <a:t>Ej.: Libro con autor:</a:t>
            </a:r>
            <a:endParaRPr lang="es-MX" b="1" dirty="0"/>
          </a:p>
          <a:p>
            <a:pPr marL="0" indent="0">
              <a:buNone/>
            </a:pPr>
            <a:r>
              <a:rPr lang="es-ES" dirty="0"/>
              <a:t>Pastor Jimeno, J. C. (1990).</a:t>
            </a:r>
            <a:r>
              <a:rPr lang="es-ES" i="1" dirty="0"/>
              <a:t> Anestesia en oftalmología. </a:t>
            </a:r>
            <a:r>
              <a:rPr lang="es-ES" dirty="0"/>
              <a:t>Barcelona: Ediciones </a:t>
            </a:r>
            <a:r>
              <a:rPr lang="es-ES" dirty="0" err="1"/>
              <a:t>Doyma</a:t>
            </a:r>
            <a:r>
              <a:rPr lang="es-ES" i="1" dirty="0"/>
              <a:t>.</a:t>
            </a:r>
            <a:endParaRPr lang="es-MX" dirty="0"/>
          </a:p>
          <a:p>
            <a:pPr marL="0" indent="0">
              <a:buNone/>
            </a:pPr>
            <a:endParaRPr lang="es-ES" dirty="0" smtClean="0"/>
          </a:p>
          <a:p>
            <a:pPr marL="0" indent="0">
              <a:buNone/>
            </a:pPr>
            <a:r>
              <a:rPr lang="es-ES" dirty="0" smtClean="0"/>
              <a:t>Murray</a:t>
            </a:r>
            <a:r>
              <a:rPr lang="es-ES" dirty="0"/>
              <a:t>, P. R., </a:t>
            </a:r>
            <a:r>
              <a:rPr lang="es-ES" dirty="0" err="1"/>
              <a:t>Rosenthal</a:t>
            </a:r>
            <a:r>
              <a:rPr lang="es-ES" dirty="0"/>
              <a:t>, K. S., </a:t>
            </a:r>
            <a:r>
              <a:rPr lang="es-ES" dirty="0" err="1"/>
              <a:t>Kobayashi</a:t>
            </a:r>
            <a:r>
              <a:rPr lang="es-ES" dirty="0"/>
              <a:t>, G. S., y </a:t>
            </a:r>
            <a:r>
              <a:rPr lang="es-ES" dirty="0" err="1"/>
              <a:t>Pfaller</a:t>
            </a:r>
            <a:r>
              <a:rPr lang="es-ES" dirty="0"/>
              <a:t>, M. A. (2002). </a:t>
            </a:r>
            <a:r>
              <a:rPr lang="es-ES" i="1" dirty="0"/>
              <a:t>Medical </a:t>
            </a:r>
            <a:r>
              <a:rPr lang="es-ES" i="1" dirty="0" err="1"/>
              <a:t>microbiology</a:t>
            </a:r>
            <a:r>
              <a:rPr lang="es-ES" i="1" dirty="0"/>
              <a:t>. </a:t>
            </a:r>
            <a:r>
              <a:rPr lang="en-US" dirty="0"/>
              <a:t>4th ed., St. Louis: Mosby.</a:t>
            </a:r>
            <a:endParaRPr lang="es-MX" dirty="0"/>
          </a:p>
          <a:p>
            <a:endParaRPr lang="es-MX" dirty="0" smtClean="0"/>
          </a:p>
          <a:p>
            <a:endParaRPr lang="es-MX" dirty="0" smtClean="0"/>
          </a:p>
          <a:p>
            <a:pPr marL="0" indent="0">
              <a:buNone/>
            </a:pPr>
            <a:r>
              <a:rPr lang="es-ES" b="1" dirty="0"/>
              <a:t>Ej.: Libro con editor(es) o compilador(es):</a:t>
            </a:r>
            <a:endParaRPr lang="es-MX" b="1" dirty="0"/>
          </a:p>
          <a:p>
            <a:pPr marL="0" indent="0">
              <a:buNone/>
            </a:pPr>
            <a:r>
              <a:rPr lang="en-US" dirty="0"/>
              <a:t>Norman I. J., y Redfern, S. J. (Eds.) (1996).</a:t>
            </a:r>
            <a:r>
              <a:rPr lang="en-US" i="1" dirty="0"/>
              <a:t> Mental health care for elderly people. </a:t>
            </a:r>
            <a:r>
              <a:rPr lang="en-US" dirty="0"/>
              <a:t>New York: Churchill Livingstone.</a:t>
            </a:r>
            <a:endParaRPr lang="es-MX" dirty="0"/>
          </a:p>
          <a:p>
            <a:endParaRPr lang="es-MX" dirty="0"/>
          </a:p>
        </p:txBody>
      </p:sp>
      <p:sp>
        <p:nvSpPr>
          <p:cNvPr id="2" name="Título 1"/>
          <p:cNvSpPr>
            <a:spLocks noGrp="1"/>
          </p:cNvSpPr>
          <p:nvPr>
            <p:ph type="title"/>
          </p:nvPr>
        </p:nvSpPr>
        <p:spPr>
          <a:xfrm>
            <a:off x="838200" y="0"/>
            <a:ext cx="10515600" cy="1325563"/>
          </a:xfrm>
        </p:spPr>
        <p:txBody>
          <a:bodyPr/>
          <a:lstStyle/>
          <a:p>
            <a:r>
              <a:rPr lang="es-MX" dirty="0" smtClean="0"/>
              <a:t>Libros</a:t>
            </a:r>
            <a:endParaRPr lang="es-MX" dirty="0"/>
          </a:p>
        </p:txBody>
      </p:sp>
    </p:spTree>
    <p:extLst>
      <p:ext uri="{BB962C8B-B14F-4D97-AF65-F5344CB8AC3E}">
        <p14:creationId xmlns:p14="http://schemas.microsoft.com/office/powerpoint/2010/main" val="3066160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5093" y="1325562"/>
            <a:ext cx="10698707" cy="4611213"/>
          </a:xfrm>
        </p:spPr>
        <p:txBody>
          <a:bodyPr/>
          <a:lstStyle/>
          <a:p>
            <a:pPr marL="0" indent="0">
              <a:buNone/>
            </a:pPr>
            <a:r>
              <a:rPr lang="en-US" b="1" dirty="0" err="1"/>
              <a:t>Ej</a:t>
            </a:r>
            <a:r>
              <a:rPr lang="en-US" b="1" dirty="0"/>
              <a:t>.: </a:t>
            </a:r>
            <a:r>
              <a:rPr lang="en-US" b="1" dirty="0" err="1"/>
              <a:t>Organización</a:t>
            </a:r>
            <a:r>
              <a:rPr lang="en-US" b="1" dirty="0"/>
              <a:t> </a:t>
            </a:r>
            <a:r>
              <a:rPr lang="en-US" b="1" dirty="0" err="1"/>
              <a:t>como</a:t>
            </a:r>
            <a:r>
              <a:rPr lang="en-US" b="1" dirty="0"/>
              <a:t> </a:t>
            </a:r>
            <a:r>
              <a:rPr lang="en-US" b="1" dirty="0" err="1"/>
              <a:t>autor</a:t>
            </a:r>
            <a:r>
              <a:rPr lang="en-US" b="1" dirty="0"/>
              <a:t>:</a:t>
            </a:r>
            <a:endParaRPr lang="es-MX" b="1" dirty="0"/>
          </a:p>
          <a:p>
            <a:pPr marL="0" indent="0">
              <a:buNone/>
            </a:pPr>
            <a:r>
              <a:rPr lang="en-US" dirty="0"/>
              <a:t>Royal Adelaide Hospital; University of Adelaide, </a:t>
            </a:r>
            <a:r>
              <a:rPr lang="en-US" dirty="0" err="1"/>
              <a:t>Departament</a:t>
            </a:r>
            <a:r>
              <a:rPr lang="en-US" dirty="0"/>
              <a:t> of </a:t>
            </a:r>
            <a:r>
              <a:rPr lang="en-US" dirty="0" smtClean="0"/>
              <a:t>Clinical</a:t>
            </a:r>
            <a:r>
              <a:rPr lang="es-MX" dirty="0"/>
              <a:t> </a:t>
            </a:r>
            <a:r>
              <a:rPr lang="en-US" dirty="0" smtClean="0"/>
              <a:t>Nursing </a:t>
            </a:r>
            <a:r>
              <a:rPr lang="en-US" dirty="0"/>
              <a:t>(2002). </a:t>
            </a:r>
            <a:r>
              <a:rPr lang="en-US" i="1" dirty="0" err="1"/>
              <a:t>Compedium</a:t>
            </a:r>
            <a:r>
              <a:rPr lang="en-US" i="1" dirty="0"/>
              <a:t> of nursing research and practice development, 1999-2000. </a:t>
            </a:r>
            <a:r>
              <a:rPr lang="es-ES" dirty="0" err="1"/>
              <a:t>Adelaide</a:t>
            </a:r>
            <a:r>
              <a:rPr lang="es-ES" dirty="0"/>
              <a:t>, Australia: </a:t>
            </a:r>
            <a:r>
              <a:rPr lang="es-ES" dirty="0" err="1"/>
              <a:t>Adelaide</a:t>
            </a:r>
            <a:r>
              <a:rPr lang="es-ES" dirty="0"/>
              <a:t> </a:t>
            </a:r>
            <a:r>
              <a:rPr lang="es-ES" dirty="0" err="1"/>
              <a:t>University</a:t>
            </a:r>
            <a:r>
              <a:rPr lang="es-ES" dirty="0" smtClean="0"/>
              <a:t>.</a:t>
            </a:r>
          </a:p>
          <a:p>
            <a:pPr marL="0" indent="0">
              <a:buNone/>
            </a:pPr>
            <a:endParaRPr lang="es-ES" dirty="0"/>
          </a:p>
          <a:p>
            <a:pPr marL="0" indent="0">
              <a:buNone/>
            </a:pPr>
            <a:r>
              <a:rPr lang="es-ES" b="1" dirty="0"/>
              <a:t>Ej.: Libro en versión electrónica:</a:t>
            </a:r>
            <a:endParaRPr lang="es-MX" b="1" dirty="0"/>
          </a:p>
          <a:p>
            <a:pPr marL="0" indent="0">
              <a:buNone/>
            </a:pPr>
            <a:r>
              <a:rPr lang="en-US" dirty="0"/>
              <a:t>Montero, M., </a:t>
            </a:r>
            <a:r>
              <a:rPr lang="en-US" dirty="0" smtClean="0"/>
              <a:t>y </a:t>
            </a:r>
            <a:r>
              <a:rPr lang="en-US" dirty="0" err="1"/>
              <a:t>Sonn</a:t>
            </a:r>
            <a:r>
              <a:rPr lang="en-US" dirty="0"/>
              <a:t>, C. C. (Eds.) (2009). </a:t>
            </a:r>
            <a:r>
              <a:rPr lang="en-US" i="1" dirty="0"/>
              <a:t>Psychology of Liberation: Theory and applications. </a:t>
            </a:r>
            <a:r>
              <a:rPr lang="es-ES" dirty="0"/>
              <a:t>[Versión de </a:t>
            </a:r>
            <a:r>
              <a:rPr lang="es-ES" dirty="0" err="1"/>
              <a:t>Springer</a:t>
            </a:r>
            <a:r>
              <a:rPr lang="es-ES" dirty="0"/>
              <a:t>]. DOI: 10.1007/ </a:t>
            </a:r>
            <a:r>
              <a:rPr lang="es-ES" dirty="0" smtClean="0"/>
              <a:t>978-0-387-85784-8</a:t>
            </a:r>
            <a:endParaRPr lang="es-MX" dirty="0"/>
          </a:p>
          <a:p>
            <a:pPr marL="0" indent="0">
              <a:buNone/>
            </a:pPr>
            <a:endParaRPr lang="es-MX" dirty="0"/>
          </a:p>
        </p:txBody>
      </p:sp>
      <p:sp>
        <p:nvSpPr>
          <p:cNvPr id="2" name="Título 1"/>
          <p:cNvSpPr>
            <a:spLocks noGrp="1"/>
          </p:cNvSpPr>
          <p:nvPr>
            <p:ph type="title"/>
          </p:nvPr>
        </p:nvSpPr>
        <p:spPr>
          <a:xfrm>
            <a:off x="838200" y="0"/>
            <a:ext cx="10515600" cy="1325563"/>
          </a:xfrm>
        </p:spPr>
        <p:txBody>
          <a:bodyPr/>
          <a:lstStyle/>
          <a:p>
            <a:r>
              <a:rPr lang="es-MX" dirty="0" smtClean="0"/>
              <a:t>Libros</a:t>
            </a:r>
            <a:endParaRPr lang="es-MX" dirty="0"/>
          </a:p>
        </p:txBody>
      </p:sp>
    </p:spTree>
    <p:extLst>
      <p:ext uri="{BB962C8B-B14F-4D97-AF65-F5344CB8AC3E}">
        <p14:creationId xmlns:p14="http://schemas.microsoft.com/office/powerpoint/2010/main" val="1090642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5093" y="1857825"/>
            <a:ext cx="10698707" cy="4611213"/>
          </a:xfrm>
        </p:spPr>
        <p:txBody>
          <a:bodyPr/>
          <a:lstStyle/>
          <a:p>
            <a:pPr marL="0" indent="0">
              <a:buNone/>
            </a:pPr>
            <a:r>
              <a:rPr lang="es-ES" b="1" dirty="0" smtClean="0"/>
              <a:t>Ej</a:t>
            </a:r>
            <a:r>
              <a:rPr lang="es-ES" b="1" dirty="0"/>
              <a:t>.: Libro en versión electrónica:</a:t>
            </a:r>
            <a:endParaRPr lang="es-MX" b="1" dirty="0"/>
          </a:p>
          <a:p>
            <a:pPr marL="0" indent="0">
              <a:buNone/>
            </a:pPr>
            <a:endParaRPr lang="es-ES" dirty="0" smtClean="0"/>
          </a:p>
          <a:p>
            <a:pPr marL="0" indent="0">
              <a:buNone/>
            </a:pPr>
            <a:r>
              <a:rPr lang="es-ES" dirty="0" smtClean="0"/>
              <a:t>De </a:t>
            </a:r>
            <a:r>
              <a:rPr lang="es-ES" dirty="0"/>
              <a:t>Jesús Domínguez, J. (1887). </a:t>
            </a:r>
            <a:r>
              <a:rPr lang="es-ES" i="1" dirty="0"/>
              <a:t>La autonomía administrativa en </a:t>
            </a:r>
            <a:r>
              <a:rPr lang="es-ES" i="1" dirty="0" smtClean="0"/>
              <a:t>Puerto</a:t>
            </a:r>
            <a:r>
              <a:rPr lang="es-MX" i="1" dirty="0"/>
              <a:t> </a:t>
            </a:r>
            <a:r>
              <a:rPr lang="es-ES" i="1" dirty="0" smtClean="0"/>
              <a:t>Rico</a:t>
            </a:r>
            <a:r>
              <a:rPr lang="es-ES" i="1" dirty="0"/>
              <a:t>.</a:t>
            </a:r>
            <a:r>
              <a:rPr lang="es-ES" dirty="0"/>
              <a:t> [Versión de Library of </a:t>
            </a:r>
            <a:r>
              <a:rPr lang="es-ES" dirty="0" err="1"/>
              <a:t>Congress</a:t>
            </a:r>
            <a:r>
              <a:rPr lang="es-ES" dirty="0"/>
              <a:t>]. Recuperado de http://</a:t>
            </a:r>
            <a:r>
              <a:rPr lang="es-ES" dirty="0" smtClean="0"/>
              <a:t>memory.</a:t>
            </a:r>
            <a:r>
              <a:rPr lang="en-US" dirty="0" smtClean="0"/>
              <a:t>loc.gov/</a:t>
            </a:r>
            <a:r>
              <a:rPr lang="en-US" dirty="0" err="1" smtClean="0"/>
              <a:t>cgibin</a:t>
            </a:r>
            <a:r>
              <a:rPr lang="en-US" dirty="0" smtClean="0"/>
              <a:t>/query/</a:t>
            </a:r>
            <a:r>
              <a:rPr lang="en-US" dirty="0" err="1" smtClean="0"/>
              <a:t>r?ammem</a:t>
            </a:r>
            <a:r>
              <a:rPr lang="en-US" dirty="0" smtClean="0"/>
              <a:t>/</a:t>
            </a:r>
            <a:r>
              <a:rPr lang="en-US" dirty="0" err="1" smtClean="0"/>
              <a:t>lhbpr</a:t>
            </a:r>
            <a:endParaRPr lang="es-MX" dirty="0"/>
          </a:p>
          <a:p>
            <a:pPr marL="0" indent="0">
              <a:buNone/>
            </a:pPr>
            <a:endParaRPr lang="es-MX" dirty="0"/>
          </a:p>
        </p:txBody>
      </p:sp>
      <p:sp>
        <p:nvSpPr>
          <p:cNvPr id="2" name="Título 1"/>
          <p:cNvSpPr>
            <a:spLocks noGrp="1"/>
          </p:cNvSpPr>
          <p:nvPr>
            <p:ph type="title"/>
          </p:nvPr>
        </p:nvSpPr>
        <p:spPr>
          <a:xfrm>
            <a:off x="838200" y="0"/>
            <a:ext cx="10515600" cy="1325563"/>
          </a:xfrm>
        </p:spPr>
        <p:txBody>
          <a:bodyPr/>
          <a:lstStyle/>
          <a:p>
            <a:r>
              <a:rPr lang="es-MX" dirty="0" smtClean="0"/>
              <a:t>Libros</a:t>
            </a:r>
            <a:endParaRPr lang="es-MX" dirty="0"/>
          </a:p>
        </p:txBody>
      </p:sp>
    </p:spTree>
    <p:extLst>
      <p:ext uri="{BB962C8B-B14F-4D97-AF65-F5344CB8AC3E}">
        <p14:creationId xmlns:p14="http://schemas.microsoft.com/office/powerpoint/2010/main" val="58163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5093" y="1325562"/>
            <a:ext cx="10698707" cy="4611213"/>
          </a:xfrm>
        </p:spPr>
        <p:txBody>
          <a:bodyPr>
            <a:normAutofit/>
          </a:bodyPr>
          <a:lstStyle/>
          <a:p>
            <a:pPr marL="0" indent="0">
              <a:buNone/>
            </a:pPr>
            <a:r>
              <a:rPr lang="es-ES" b="1" dirty="0"/>
              <a:t>Ej.: C</a:t>
            </a:r>
            <a:r>
              <a:rPr lang="es-ES" b="1" dirty="0" smtClean="0"/>
              <a:t>apítulo </a:t>
            </a:r>
            <a:r>
              <a:rPr lang="es-ES" b="1" dirty="0"/>
              <a:t>de un libro:</a:t>
            </a:r>
            <a:endParaRPr lang="es-MX" b="1" dirty="0"/>
          </a:p>
          <a:p>
            <a:pPr marL="0" indent="0">
              <a:buNone/>
            </a:pPr>
            <a:r>
              <a:rPr lang="es-ES" dirty="0"/>
              <a:t>Apellido, A. A., y Apellido, B. B. (Año). </a:t>
            </a:r>
            <a:r>
              <a:rPr lang="es-ES" i="1" dirty="0"/>
              <a:t>Título del capítulo del libro</a:t>
            </a:r>
            <a:r>
              <a:rPr lang="es-ES" dirty="0"/>
              <a:t>. </a:t>
            </a:r>
            <a:r>
              <a:rPr lang="es-ES" dirty="0" smtClean="0"/>
              <a:t>En</a:t>
            </a:r>
            <a:r>
              <a:rPr lang="es-MX" dirty="0"/>
              <a:t> </a:t>
            </a:r>
            <a:r>
              <a:rPr lang="es-ES" dirty="0" smtClean="0"/>
              <a:t>Apellidos</a:t>
            </a:r>
            <a:r>
              <a:rPr lang="es-ES" dirty="0"/>
              <a:t>, A. A. (Ed</a:t>
            </a:r>
            <a:r>
              <a:rPr lang="es-ES" dirty="0" smtClean="0"/>
              <a:t>.). </a:t>
            </a:r>
            <a:r>
              <a:rPr lang="es-ES" i="1" dirty="0"/>
              <a:t>Título del </a:t>
            </a:r>
            <a:r>
              <a:rPr lang="es-ES" i="1" dirty="0" smtClean="0"/>
              <a:t>libro</a:t>
            </a:r>
            <a:r>
              <a:rPr lang="es-ES" dirty="0" smtClean="0"/>
              <a:t>. </a:t>
            </a:r>
            <a:r>
              <a:rPr lang="es-ES" dirty="0"/>
              <a:t>Ciudad: </a:t>
            </a:r>
            <a:r>
              <a:rPr lang="es-ES" dirty="0" smtClean="0"/>
              <a:t>Editorial, (</a:t>
            </a:r>
            <a:r>
              <a:rPr lang="es-ES" dirty="0"/>
              <a:t>pp. xx-xx)</a:t>
            </a:r>
            <a:r>
              <a:rPr lang="es-ES" dirty="0" smtClean="0"/>
              <a:t>.</a:t>
            </a:r>
            <a:endParaRPr lang="es-MX" dirty="0"/>
          </a:p>
          <a:p>
            <a:endParaRPr lang="es-ES" dirty="0" smtClean="0"/>
          </a:p>
          <a:p>
            <a:pPr marL="0" indent="0">
              <a:buNone/>
            </a:pPr>
            <a:r>
              <a:rPr lang="es-ES" b="1" dirty="0" smtClean="0"/>
              <a:t>Ej</a:t>
            </a:r>
            <a:r>
              <a:rPr lang="es-ES" b="1" dirty="0"/>
              <a:t>.: Capítulo de un libro impreso:</a:t>
            </a:r>
            <a:endParaRPr lang="es-MX" b="1" dirty="0"/>
          </a:p>
          <a:p>
            <a:pPr marL="0" indent="0">
              <a:buNone/>
            </a:pPr>
            <a:r>
              <a:rPr lang="en-US" dirty="0"/>
              <a:t>Phillips, S. J., </a:t>
            </a:r>
            <a:r>
              <a:rPr lang="en-US" dirty="0" smtClean="0"/>
              <a:t>y </a:t>
            </a:r>
            <a:r>
              <a:rPr lang="en-US" dirty="0" err="1"/>
              <a:t>Whisnant</a:t>
            </a:r>
            <a:r>
              <a:rPr lang="en-US" dirty="0"/>
              <a:t> J. P. (1995). </a:t>
            </a:r>
            <a:r>
              <a:rPr lang="en-US" i="1" dirty="0"/>
              <a:t>Hypertension and stroke</a:t>
            </a:r>
            <a:r>
              <a:rPr lang="en-US" dirty="0"/>
              <a:t>. </a:t>
            </a:r>
            <a:r>
              <a:rPr lang="en-US" dirty="0" err="1" smtClean="0"/>
              <a:t>En</a:t>
            </a:r>
            <a:r>
              <a:rPr lang="en-US" dirty="0" smtClean="0"/>
              <a:t> Laragh,</a:t>
            </a:r>
            <a:r>
              <a:rPr lang="es-MX" dirty="0"/>
              <a:t> </a:t>
            </a:r>
            <a:r>
              <a:rPr lang="en-US" dirty="0" smtClean="0"/>
              <a:t>J</a:t>
            </a:r>
            <a:r>
              <a:rPr lang="en-US" dirty="0"/>
              <a:t>. H. </a:t>
            </a:r>
            <a:r>
              <a:rPr lang="en-US" dirty="0" smtClean="0"/>
              <a:t>y </a:t>
            </a:r>
            <a:r>
              <a:rPr lang="en-US" dirty="0"/>
              <a:t>Brenner, B. M. (Eds.). </a:t>
            </a:r>
            <a:r>
              <a:rPr lang="en-US" i="1" dirty="0"/>
              <a:t>Hypertension: pathophysiology, </a:t>
            </a:r>
            <a:r>
              <a:rPr lang="en-US" i="1" dirty="0" smtClean="0"/>
              <a:t>diagnosis, and </a:t>
            </a:r>
            <a:r>
              <a:rPr lang="en-US" i="1" dirty="0"/>
              <a:t>management.</a:t>
            </a:r>
            <a:r>
              <a:rPr lang="en-US" dirty="0"/>
              <a:t> 2nd ed. New York: Raven Press, pp. 465-78.</a:t>
            </a:r>
            <a:endParaRPr lang="es-MX" dirty="0"/>
          </a:p>
        </p:txBody>
      </p:sp>
      <p:sp>
        <p:nvSpPr>
          <p:cNvPr id="2" name="Título 1"/>
          <p:cNvSpPr>
            <a:spLocks noGrp="1"/>
          </p:cNvSpPr>
          <p:nvPr>
            <p:ph type="title"/>
          </p:nvPr>
        </p:nvSpPr>
        <p:spPr>
          <a:xfrm>
            <a:off x="838200" y="0"/>
            <a:ext cx="10515600" cy="1325563"/>
          </a:xfrm>
        </p:spPr>
        <p:txBody>
          <a:bodyPr/>
          <a:lstStyle/>
          <a:p>
            <a:r>
              <a:rPr lang="es-MX" dirty="0" smtClean="0"/>
              <a:t>Libros</a:t>
            </a:r>
            <a:endParaRPr lang="es-MX" dirty="0"/>
          </a:p>
        </p:txBody>
      </p:sp>
    </p:spTree>
    <p:extLst>
      <p:ext uri="{BB962C8B-B14F-4D97-AF65-F5344CB8AC3E}">
        <p14:creationId xmlns:p14="http://schemas.microsoft.com/office/powerpoint/2010/main" val="996421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4024" y="1579966"/>
            <a:ext cx="11068334" cy="4351338"/>
          </a:xfrm>
        </p:spPr>
        <p:txBody>
          <a:bodyPr/>
          <a:lstStyle/>
          <a:p>
            <a:pPr marL="0" indent="0">
              <a:buNone/>
            </a:pPr>
            <a:r>
              <a:rPr lang="es-ES" b="1" dirty="0"/>
              <a:t>Ej.: </a:t>
            </a:r>
            <a:r>
              <a:rPr lang="es-ES" b="1" dirty="0" smtClean="0"/>
              <a:t>Capítulo de un libro electrónico:</a:t>
            </a:r>
            <a:endParaRPr lang="es-MX" b="1" dirty="0"/>
          </a:p>
          <a:p>
            <a:pPr marL="0" indent="0">
              <a:buNone/>
            </a:pPr>
            <a:endParaRPr lang="en-US" dirty="0" smtClean="0"/>
          </a:p>
          <a:p>
            <a:pPr marL="0" indent="0">
              <a:buNone/>
            </a:pPr>
            <a:r>
              <a:rPr lang="en-US" dirty="0" smtClean="0"/>
              <a:t>Graham</a:t>
            </a:r>
            <a:r>
              <a:rPr lang="en-US" dirty="0"/>
              <a:t>, G. (2008). </a:t>
            </a:r>
            <a:r>
              <a:rPr lang="en-US" i="1" dirty="0"/>
              <a:t>Behaviorism</a:t>
            </a:r>
            <a:r>
              <a:rPr lang="en-US" dirty="0"/>
              <a:t>. </a:t>
            </a:r>
            <a:r>
              <a:rPr lang="en-US" dirty="0" err="1"/>
              <a:t>En</a:t>
            </a:r>
            <a:r>
              <a:rPr lang="en-US" dirty="0"/>
              <a:t> </a:t>
            </a:r>
            <a:r>
              <a:rPr lang="en-US" dirty="0" err="1"/>
              <a:t>Zalta</a:t>
            </a:r>
            <a:r>
              <a:rPr lang="en-US" dirty="0"/>
              <a:t>, E. N. (Ed.), The </a:t>
            </a:r>
            <a:r>
              <a:rPr lang="en-US" i="1" dirty="0"/>
              <a:t>Stanford Encyclopedia of Philosophy </a:t>
            </a:r>
            <a:r>
              <a:rPr lang="en-US" dirty="0"/>
              <a:t>(</a:t>
            </a:r>
            <a:r>
              <a:rPr lang="en-US" dirty="0" err="1"/>
              <a:t>Otoño</a:t>
            </a:r>
            <a:r>
              <a:rPr lang="en-US" dirty="0"/>
              <a:t> 2008 Ed.). </a:t>
            </a:r>
            <a:r>
              <a:rPr lang="en-US" dirty="0" err="1"/>
              <a:t>Recuperado</a:t>
            </a:r>
            <a:r>
              <a:rPr lang="en-US" dirty="0"/>
              <a:t> de http://plato.stanford.edu/archives/fall2008/entries/behaviorism </a:t>
            </a:r>
            <a:endParaRPr lang="es-MX" dirty="0"/>
          </a:p>
          <a:p>
            <a:pPr marL="0" indent="0">
              <a:buNone/>
            </a:pPr>
            <a:endParaRPr lang="es-MX" dirty="0"/>
          </a:p>
        </p:txBody>
      </p:sp>
      <p:sp>
        <p:nvSpPr>
          <p:cNvPr id="2" name="Título 1"/>
          <p:cNvSpPr>
            <a:spLocks noGrp="1"/>
          </p:cNvSpPr>
          <p:nvPr>
            <p:ph type="title"/>
          </p:nvPr>
        </p:nvSpPr>
        <p:spPr>
          <a:xfrm>
            <a:off x="838200" y="0"/>
            <a:ext cx="10515600" cy="1325563"/>
          </a:xfrm>
        </p:spPr>
        <p:txBody>
          <a:bodyPr/>
          <a:lstStyle/>
          <a:p>
            <a:r>
              <a:rPr lang="es-MX" dirty="0" smtClean="0"/>
              <a:t>Libros</a:t>
            </a:r>
            <a:endParaRPr lang="es-MX" dirty="0"/>
          </a:p>
        </p:txBody>
      </p:sp>
    </p:spTree>
    <p:extLst>
      <p:ext uri="{BB962C8B-B14F-4D97-AF65-F5344CB8AC3E}">
        <p14:creationId xmlns:p14="http://schemas.microsoft.com/office/powerpoint/2010/main" val="1502051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ES" b="1" dirty="0"/>
              <a:t>Ej.: </a:t>
            </a:r>
            <a:r>
              <a:rPr lang="es-ES" b="1" dirty="0" smtClean="0"/>
              <a:t>Tesis:</a:t>
            </a:r>
            <a:endParaRPr lang="es-MX" b="1" dirty="0"/>
          </a:p>
          <a:p>
            <a:pPr marL="0" indent="0">
              <a:buNone/>
            </a:pPr>
            <a:endParaRPr lang="es-ES" dirty="0" smtClean="0"/>
          </a:p>
          <a:p>
            <a:pPr marL="0" indent="0">
              <a:buNone/>
            </a:pPr>
            <a:r>
              <a:rPr lang="es-ES" dirty="0" smtClean="0"/>
              <a:t>López </a:t>
            </a:r>
            <a:r>
              <a:rPr lang="es-ES" dirty="0"/>
              <a:t>Pardo, C. M. (2000). </a:t>
            </a:r>
            <a:r>
              <a:rPr lang="es-ES" i="1" dirty="0"/>
              <a:t>Iniquidades en el desarrollo humano y en especial en salud en América Latina y el Caribe</a:t>
            </a:r>
            <a:r>
              <a:rPr lang="es-ES" dirty="0"/>
              <a:t>. [Tesis </a:t>
            </a:r>
            <a:r>
              <a:rPr lang="es-ES" dirty="0" smtClean="0"/>
              <a:t>doctoral].</a:t>
            </a:r>
            <a:r>
              <a:rPr lang="es-MX" dirty="0" smtClean="0"/>
              <a:t> </a:t>
            </a:r>
            <a:r>
              <a:rPr lang="es-ES" dirty="0" smtClean="0"/>
              <a:t>Universidad </a:t>
            </a:r>
            <a:r>
              <a:rPr lang="es-ES" dirty="0"/>
              <a:t>de La Habana, La Habana</a:t>
            </a:r>
            <a:r>
              <a:rPr lang="es-ES" dirty="0" smtClean="0"/>
              <a:t>.</a:t>
            </a:r>
          </a:p>
          <a:p>
            <a:pPr marL="0" indent="0">
              <a:buNone/>
            </a:pPr>
            <a:endParaRPr lang="es-MX" dirty="0"/>
          </a:p>
        </p:txBody>
      </p:sp>
      <p:sp>
        <p:nvSpPr>
          <p:cNvPr id="2" name="Título 1"/>
          <p:cNvSpPr>
            <a:spLocks noGrp="1"/>
          </p:cNvSpPr>
          <p:nvPr>
            <p:ph type="title"/>
          </p:nvPr>
        </p:nvSpPr>
        <p:spPr/>
        <p:txBody>
          <a:bodyPr/>
          <a:lstStyle/>
          <a:p>
            <a:r>
              <a:rPr lang="es-MX" dirty="0" smtClean="0"/>
              <a:t>Tesis</a:t>
            </a:r>
            <a:endParaRPr lang="es-MX" dirty="0"/>
          </a:p>
        </p:txBody>
      </p:sp>
    </p:spTree>
    <p:extLst>
      <p:ext uri="{BB962C8B-B14F-4D97-AF65-F5344CB8AC3E}">
        <p14:creationId xmlns:p14="http://schemas.microsoft.com/office/powerpoint/2010/main" val="39887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9600" y="1665027"/>
            <a:ext cx="11277600" cy="4701653"/>
          </a:xfrm>
        </p:spPr>
        <p:txBody>
          <a:bodyPr/>
          <a:lstStyle/>
          <a:p>
            <a:pPr marL="0" indent="0">
              <a:buNone/>
            </a:pPr>
            <a:r>
              <a:rPr lang="es-ES" sz="3200" dirty="0" smtClean="0"/>
              <a:t>Sistema </a:t>
            </a:r>
            <a:r>
              <a:rPr lang="es-ES" sz="3200" dirty="0"/>
              <a:t>autor-año para las citas en el texto y las referencias bibliográficas. </a:t>
            </a:r>
          </a:p>
          <a:p>
            <a:pPr marL="0" indent="0">
              <a:buNone/>
            </a:pPr>
            <a:endParaRPr lang="es-ES" sz="3200" dirty="0" smtClean="0"/>
          </a:p>
          <a:p>
            <a:pPr marL="0" indent="0">
              <a:buNone/>
            </a:pPr>
            <a:r>
              <a:rPr lang="es-ES" sz="3200" dirty="0" smtClean="0"/>
              <a:t>Las referencias incluyen </a:t>
            </a:r>
            <a:r>
              <a:rPr lang="es-ES" sz="3200" dirty="0"/>
              <a:t>solo las fuentes que </a:t>
            </a:r>
            <a:r>
              <a:rPr lang="es-ES" sz="3200" dirty="0" smtClean="0"/>
              <a:t>se </a:t>
            </a:r>
            <a:r>
              <a:rPr lang="es-ES" sz="3200" dirty="0"/>
              <a:t>utilizaron para la preparación del trabajo. </a:t>
            </a:r>
          </a:p>
          <a:p>
            <a:r>
              <a:rPr lang="es-ES" sz="3200" dirty="0"/>
              <a:t> </a:t>
            </a:r>
            <a:r>
              <a:rPr lang="es-ES" sz="3200" dirty="0" smtClean="0"/>
              <a:t>En </a:t>
            </a:r>
            <a:r>
              <a:rPr lang="es-ES" sz="3200" dirty="0"/>
              <a:t>libros muy extensos se ubica </a:t>
            </a:r>
            <a:r>
              <a:rPr lang="es-ES" sz="3200" u="sng" dirty="0"/>
              <a:t>al final de los capítulos. </a:t>
            </a:r>
            <a:endParaRPr lang="es-ES" sz="3200" dirty="0"/>
          </a:p>
          <a:p>
            <a:r>
              <a:rPr lang="es-ES" sz="3200" dirty="0"/>
              <a:t> </a:t>
            </a:r>
            <a:r>
              <a:rPr lang="es-ES" sz="3200" dirty="0" smtClean="0"/>
              <a:t>En </a:t>
            </a:r>
            <a:r>
              <a:rPr lang="es-ES" sz="3200" dirty="0"/>
              <a:t>libros menos extensos se ubica </a:t>
            </a:r>
            <a:r>
              <a:rPr lang="es-ES" sz="3200" u="sng" dirty="0"/>
              <a:t>al final de la obra.</a:t>
            </a:r>
            <a:endParaRPr lang="es-ES" sz="3200" dirty="0"/>
          </a:p>
          <a:p>
            <a:endParaRPr lang="es-ES" dirty="0"/>
          </a:p>
        </p:txBody>
      </p:sp>
      <p:sp>
        <p:nvSpPr>
          <p:cNvPr id="2" name="Título 1"/>
          <p:cNvSpPr>
            <a:spLocks noGrp="1"/>
          </p:cNvSpPr>
          <p:nvPr>
            <p:ph type="title"/>
          </p:nvPr>
        </p:nvSpPr>
        <p:spPr/>
        <p:txBody>
          <a:bodyPr>
            <a:normAutofit fontScale="90000"/>
          </a:bodyPr>
          <a:lstStyle/>
          <a:p>
            <a:pPr algn="ctr"/>
            <a:r>
              <a:rPr lang="es-ES" dirty="0" smtClean="0"/>
              <a:t>Normativas de la Editorial de Ciencias Médicas de Cuba</a:t>
            </a:r>
            <a:endParaRPr lang="es-ES" dirty="0"/>
          </a:p>
        </p:txBody>
      </p:sp>
    </p:spTree>
    <p:extLst>
      <p:ext uri="{BB962C8B-B14F-4D97-AF65-F5344CB8AC3E}">
        <p14:creationId xmlns:p14="http://schemas.microsoft.com/office/powerpoint/2010/main" val="3613707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ES" dirty="0" smtClean="0"/>
              <a:t>Editorial </a:t>
            </a:r>
            <a:r>
              <a:rPr lang="es-ES" dirty="0"/>
              <a:t>de Ciencias Médicas. (s. f.). Referencias bibliográficas Harvard (Libros). Recuperado </a:t>
            </a:r>
            <a:r>
              <a:rPr lang="es-ES" dirty="0" smtClean="0"/>
              <a:t>18 </a:t>
            </a:r>
            <a:r>
              <a:rPr lang="es-ES" dirty="0"/>
              <a:t>de </a:t>
            </a:r>
            <a:r>
              <a:rPr lang="es-ES" dirty="0" smtClean="0"/>
              <a:t>marzo de </a:t>
            </a:r>
            <a:r>
              <a:rPr lang="es-ES" dirty="0"/>
              <a:t>2019, de </a:t>
            </a:r>
            <a:r>
              <a:rPr lang="es-ES" dirty="0">
                <a:hlinkClick r:id="rId2"/>
              </a:rPr>
              <a:t>http://www.ecimed.sld.cu/referencias-bibliograficas-harvard-libros</a:t>
            </a:r>
            <a:endParaRPr lang="es-ES" dirty="0"/>
          </a:p>
          <a:p>
            <a:endParaRPr lang="es-ES" dirty="0"/>
          </a:p>
        </p:txBody>
      </p:sp>
      <p:sp>
        <p:nvSpPr>
          <p:cNvPr id="3" name="Título 2"/>
          <p:cNvSpPr>
            <a:spLocks noGrp="1"/>
          </p:cNvSpPr>
          <p:nvPr>
            <p:ph type="title"/>
          </p:nvPr>
        </p:nvSpPr>
        <p:spPr/>
        <p:txBody>
          <a:bodyPr/>
          <a:lstStyle/>
          <a:p>
            <a:r>
              <a:rPr lang="es-ES" dirty="0" smtClean="0"/>
              <a:t>Bibliografía</a:t>
            </a:r>
            <a:endParaRPr lang="es-ES" dirty="0"/>
          </a:p>
        </p:txBody>
      </p:sp>
    </p:spTree>
    <p:extLst>
      <p:ext uri="{BB962C8B-B14F-4D97-AF65-F5344CB8AC3E}">
        <p14:creationId xmlns:p14="http://schemas.microsoft.com/office/powerpoint/2010/main" val="174154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0293" y="1583140"/>
            <a:ext cx="10972800" cy="4751506"/>
          </a:xfrm>
        </p:spPr>
        <p:txBody>
          <a:bodyPr/>
          <a:lstStyle/>
          <a:p>
            <a:pPr marL="0" indent="0">
              <a:buNone/>
            </a:pPr>
            <a:r>
              <a:rPr lang="es-ES" sz="3200" dirty="0"/>
              <a:t>El apellido del autor y la fecha de la obra se incluyen entre paréntesis dentro de la oración. </a:t>
            </a:r>
            <a:endParaRPr lang="es-ES" sz="3200" dirty="0" smtClean="0"/>
          </a:p>
          <a:p>
            <a:pPr marL="0" indent="0">
              <a:buNone/>
            </a:pPr>
            <a:endParaRPr lang="es-ES" sz="3200" dirty="0"/>
          </a:p>
          <a:p>
            <a:r>
              <a:rPr lang="es-ES" sz="3200" i="1" dirty="0"/>
              <a:t>Cita literal o textual:</a:t>
            </a:r>
            <a:r>
              <a:rPr lang="es-ES" sz="3200" dirty="0"/>
              <a:t> se reproducen exactamente las palabras de otro autor. </a:t>
            </a:r>
            <a:endParaRPr lang="es-ES" sz="3200" dirty="0" smtClean="0"/>
          </a:p>
          <a:p>
            <a:pPr marL="109537" indent="0">
              <a:buNone/>
            </a:pPr>
            <a:endParaRPr lang="es-ES" sz="3200" dirty="0"/>
          </a:p>
          <a:p>
            <a:r>
              <a:rPr lang="es-ES" sz="3200" i="1" dirty="0" smtClean="0"/>
              <a:t>Cita </a:t>
            </a:r>
            <a:r>
              <a:rPr lang="es-ES" sz="3200" i="1" dirty="0"/>
              <a:t>no textual o indirecta:</a:t>
            </a:r>
            <a:r>
              <a:rPr lang="es-ES" sz="3200" dirty="0"/>
              <a:t> se repite la idea ajena, pero con palabras diferentes de las originales. </a:t>
            </a:r>
          </a:p>
          <a:p>
            <a:endParaRPr lang="es-ES" dirty="0"/>
          </a:p>
        </p:txBody>
      </p:sp>
      <p:sp>
        <p:nvSpPr>
          <p:cNvPr id="2" name="Título 1"/>
          <p:cNvSpPr>
            <a:spLocks noGrp="1"/>
          </p:cNvSpPr>
          <p:nvPr>
            <p:ph type="title"/>
          </p:nvPr>
        </p:nvSpPr>
        <p:spPr/>
        <p:txBody>
          <a:bodyPr/>
          <a:lstStyle/>
          <a:p>
            <a:r>
              <a:rPr lang="es-ES" b="1" dirty="0"/>
              <a:t>Citas en el </a:t>
            </a:r>
            <a:r>
              <a:rPr lang="es-ES" b="1" dirty="0" smtClean="0"/>
              <a:t>texto</a:t>
            </a:r>
            <a:endParaRPr lang="es-ES" dirty="0"/>
          </a:p>
        </p:txBody>
      </p:sp>
    </p:spTree>
    <p:extLst>
      <p:ext uri="{BB962C8B-B14F-4D97-AF65-F5344CB8AC3E}">
        <p14:creationId xmlns:p14="http://schemas.microsoft.com/office/powerpoint/2010/main" val="1055195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9600" y="1519707"/>
            <a:ext cx="10744200" cy="4812854"/>
          </a:xfrm>
        </p:spPr>
        <p:txBody>
          <a:bodyPr>
            <a:normAutofit fontScale="92500" lnSpcReduction="10000"/>
          </a:bodyPr>
          <a:lstStyle/>
          <a:p>
            <a:pPr marL="0" indent="0" algn="just">
              <a:buNone/>
            </a:pPr>
            <a:r>
              <a:rPr lang="es-ES" dirty="0" smtClean="0"/>
              <a:t>Se compone </a:t>
            </a:r>
            <a:r>
              <a:rPr lang="es-ES" dirty="0"/>
              <a:t>del apellido del autor, año de la publicación y las páginas de donde se tomó la </a:t>
            </a:r>
            <a:r>
              <a:rPr lang="es-ES" dirty="0" smtClean="0"/>
              <a:t>cita. Si tiene hasta cinco </a:t>
            </a:r>
            <a:r>
              <a:rPr lang="es-ES" dirty="0"/>
              <a:t>líneas o menos de 40 palabras debe entrecomillarse y se coloca dentro del texto. Después de las comillas de cierre de la cita, se coloca, inmediatamente, la referencia entre paréntesis. El punto se </a:t>
            </a:r>
            <a:r>
              <a:rPr lang="es-ES" dirty="0" smtClean="0"/>
              <a:t>coloca </a:t>
            </a:r>
            <a:r>
              <a:rPr lang="es-ES" dirty="0"/>
              <a:t>después del paréntesis de cierre. </a:t>
            </a:r>
            <a:endParaRPr lang="es-ES" dirty="0" smtClean="0"/>
          </a:p>
          <a:p>
            <a:pPr marL="0" indent="0">
              <a:buNone/>
            </a:pPr>
            <a:endParaRPr lang="es-ES" dirty="0" smtClean="0"/>
          </a:p>
          <a:p>
            <a:pPr marL="0" indent="0">
              <a:buNone/>
            </a:pPr>
            <a:r>
              <a:rPr lang="es-ES" b="1" dirty="0" smtClean="0"/>
              <a:t>Ej.</a:t>
            </a:r>
          </a:p>
          <a:p>
            <a:pPr marL="0" indent="0" algn="just">
              <a:buNone/>
            </a:pPr>
            <a:r>
              <a:rPr lang="es-ES" dirty="0"/>
              <a:t>	En otra parte la Declaración señala que la APS </a:t>
            </a:r>
            <a:r>
              <a:rPr lang="es-ES" i="1" dirty="0"/>
              <a:t>“forma parte </a:t>
            </a:r>
            <a:r>
              <a:rPr lang="es-ES" i="1" dirty="0" smtClean="0"/>
              <a:t>	integrante </a:t>
            </a:r>
            <a:r>
              <a:rPr lang="es-ES" i="1" dirty="0"/>
              <a:t>tanto de los sistemas nacionales de salud como del </a:t>
            </a:r>
            <a:r>
              <a:rPr lang="es-ES" i="1" dirty="0" smtClean="0"/>
              <a:t>	desarrollo </a:t>
            </a:r>
            <a:r>
              <a:rPr lang="es-ES" i="1" dirty="0"/>
              <a:t>social y económico global” (Tejada de Rivero, 2003, </a:t>
            </a:r>
            <a:r>
              <a:rPr lang="es-ES" i="1" dirty="0" smtClean="0"/>
              <a:t>	p</a:t>
            </a:r>
            <a:r>
              <a:rPr lang="es-ES" i="1" dirty="0"/>
              <a:t>. </a:t>
            </a:r>
            <a:r>
              <a:rPr lang="es-ES" i="1" dirty="0" smtClean="0"/>
              <a:t>13</a:t>
            </a:r>
            <a:r>
              <a:rPr lang="es-ES" i="1" dirty="0"/>
              <a:t>). </a:t>
            </a:r>
            <a:r>
              <a:rPr lang="es-ES" dirty="0"/>
              <a:t>En este caso se refiere a su sentido multisectorial </a:t>
            </a:r>
            <a:r>
              <a:rPr lang="es-ES" dirty="0" smtClean="0"/>
              <a:t>–	dentro </a:t>
            </a:r>
            <a:r>
              <a:rPr lang="es-ES" dirty="0"/>
              <a:t>de </a:t>
            </a:r>
            <a:r>
              <a:rPr lang="es-ES" dirty="0" smtClean="0"/>
              <a:t>cada </a:t>
            </a:r>
            <a:r>
              <a:rPr lang="es-ES" dirty="0"/>
              <a:t>país– y no precisamente mundial.</a:t>
            </a:r>
          </a:p>
          <a:p>
            <a:pPr marL="0" indent="0">
              <a:buNone/>
            </a:pPr>
            <a:endParaRPr lang="es-ES" dirty="0"/>
          </a:p>
        </p:txBody>
      </p:sp>
      <p:sp>
        <p:nvSpPr>
          <p:cNvPr id="2" name="Título 1"/>
          <p:cNvSpPr>
            <a:spLocks noGrp="1"/>
          </p:cNvSpPr>
          <p:nvPr>
            <p:ph type="title"/>
          </p:nvPr>
        </p:nvSpPr>
        <p:spPr>
          <a:xfrm>
            <a:off x="609600" y="179102"/>
            <a:ext cx="10972800" cy="1143000"/>
          </a:xfrm>
        </p:spPr>
        <p:txBody>
          <a:bodyPr/>
          <a:lstStyle/>
          <a:p>
            <a:r>
              <a:rPr lang="es-ES" dirty="0"/>
              <a:t>Formato de las </a:t>
            </a:r>
            <a:r>
              <a:rPr lang="es-ES" dirty="0" smtClean="0"/>
              <a:t>citas textuales</a:t>
            </a:r>
            <a:endParaRPr lang="es-ES" dirty="0"/>
          </a:p>
        </p:txBody>
      </p:sp>
    </p:spTree>
    <p:extLst>
      <p:ext uri="{BB962C8B-B14F-4D97-AF65-F5344CB8AC3E}">
        <p14:creationId xmlns:p14="http://schemas.microsoft.com/office/powerpoint/2010/main" val="453164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909" y="1254721"/>
            <a:ext cx="11191165" cy="4922242"/>
          </a:xfrm>
        </p:spPr>
        <p:txBody>
          <a:bodyPr>
            <a:normAutofit fontScale="77500" lnSpcReduction="20000"/>
          </a:bodyPr>
          <a:lstStyle/>
          <a:p>
            <a:pPr marL="0" indent="0" algn="just">
              <a:buNone/>
            </a:pPr>
            <a:r>
              <a:rPr lang="es-ES" dirty="0"/>
              <a:t>Las citas textuales de seis líneas o más de 40 palabras deben escribirse en párrafo aparte, con sangría a ambos lados y sin comillas. Cuando se concluye la cita, se coloca el punto antes del paréntesis. </a:t>
            </a:r>
          </a:p>
          <a:p>
            <a:pPr marL="0" indent="0">
              <a:buNone/>
            </a:pPr>
            <a:endParaRPr lang="es-ES" dirty="0" smtClean="0"/>
          </a:p>
          <a:p>
            <a:pPr marL="0" indent="0">
              <a:buNone/>
            </a:pPr>
            <a:r>
              <a:rPr lang="es-ES" b="1" dirty="0" smtClean="0"/>
              <a:t>Ej.</a:t>
            </a:r>
          </a:p>
          <a:p>
            <a:pPr marL="0" indent="0">
              <a:buNone/>
            </a:pPr>
            <a:r>
              <a:rPr lang="es-ES" dirty="0" smtClean="0"/>
              <a:t> 	Al </a:t>
            </a:r>
            <a:r>
              <a:rPr lang="es-ES" dirty="0"/>
              <a:t>respecto </a:t>
            </a:r>
            <a:r>
              <a:rPr lang="es-ES" dirty="0" err="1"/>
              <a:t>Castells</a:t>
            </a:r>
            <a:r>
              <a:rPr lang="es-ES" dirty="0"/>
              <a:t> expresó:</a:t>
            </a:r>
          </a:p>
          <a:p>
            <a:pPr marL="0" indent="0" algn="just">
              <a:buNone/>
            </a:pPr>
            <a:r>
              <a:rPr lang="es-ES" i="1" dirty="0" smtClean="0"/>
              <a:t>		(…) </a:t>
            </a:r>
            <a:r>
              <a:rPr lang="es-ES" i="1" dirty="0"/>
              <a:t>el fantasma de la crisis recorre el mundo. Fábricas cerradas, </a:t>
            </a:r>
            <a:r>
              <a:rPr lang="es-ES" i="1" dirty="0" smtClean="0"/>
              <a:t>			millones </a:t>
            </a:r>
            <a:r>
              <a:rPr lang="es-ES" i="1" dirty="0"/>
              <a:t>de parados, oleadas de violencia, días de penuria, </a:t>
            </a:r>
            <a:r>
              <a:rPr lang="es-ES" i="1" dirty="0" smtClean="0"/>
              <a:t>				discursos </a:t>
            </a:r>
            <a:r>
              <a:rPr lang="es-ES" i="1" dirty="0"/>
              <a:t>impotentes, ideologías de austeridad, prácticas de </a:t>
            </a:r>
            <a:r>
              <a:rPr lang="es-ES" i="1" dirty="0" smtClean="0"/>
              <a:t>				rebelión</a:t>
            </a:r>
            <a:r>
              <a:rPr lang="es-ES" i="1" dirty="0"/>
              <a:t>. Otras tantas imágenes de la vida cotidiana en </a:t>
            </a:r>
            <a:r>
              <a:rPr lang="es-ES" i="1" dirty="0" smtClean="0"/>
              <a:t>					1974-	976 </a:t>
            </a:r>
            <a:r>
              <a:rPr lang="es-ES" i="1" dirty="0"/>
              <a:t>que algunos creyeron superadas, después de treinta años </a:t>
            </a:r>
            <a:r>
              <a:rPr lang="es-ES" i="1" dirty="0" smtClean="0"/>
              <a:t>			de </a:t>
            </a:r>
            <a:r>
              <a:rPr lang="es-ES" i="1" dirty="0"/>
              <a:t>expansión cíclica, pero continua en las sociedades capitalistas </a:t>
            </a:r>
            <a:r>
              <a:rPr lang="es-ES" i="1" dirty="0" smtClean="0"/>
              <a:t>			avanzadas</a:t>
            </a:r>
            <a:r>
              <a:rPr lang="es-ES" i="1" dirty="0"/>
              <a:t>. Imágenes que chocan y se interpelan. Imágenes y </a:t>
            </a:r>
            <a:r>
              <a:rPr lang="es-ES" i="1" dirty="0" smtClean="0"/>
              <a:t>				luchas</a:t>
            </a:r>
            <a:r>
              <a:rPr lang="es-ES" i="1" dirty="0"/>
              <a:t>. Las representaciones ideológicas basadas en el hábito del </a:t>
            </a:r>
            <a:r>
              <a:rPr lang="es-ES" i="1" dirty="0" smtClean="0"/>
              <a:t>			crecimiento </a:t>
            </a:r>
            <a:r>
              <a:rPr lang="es-ES" i="1" dirty="0"/>
              <a:t>se tambalean de repente. Los marcos de pensamiento que </a:t>
            </a:r>
            <a:r>
              <a:rPr lang="es-ES" i="1" dirty="0" smtClean="0"/>
              <a:t>		se </a:t>
            </a:r>
            <a:r>
              <a:rPr lang="es-ES" i="1" dirty="0"/>
              <a:t>habían impuesto imperceptiblemente, fallan. (</a:t>
            </a:r>
            <a:r>
              <a:rPr lang="es-ES" i="1" dirty="0" err="1"/>
              <a:t>Castells</a:t>
            </a:r>
            <a:r>
              <a:rPr lang="es-ES" i="1" dirty="0"/>
              <a:t>, 1977)</a:t>
            </a:r>
            <a:endParaRPr lang="es-ES" dirty="0"/>
          </a:p>
          <a:p>
            <a:pPr marL="0" indent="0">
              <a:buNone/>
            </a:pPr>
            <a:endParaRPr lang="es-ES" dirty="0"/>
          </a:p>
        </p:txBody>
      </p:sp>
      <p:sp>
        <p:nvSpPr>
          <p:cNvPr id="2" name="Título 1"/>
          <p:cNvSpPr>
            <a:spLocks noGrp="1"/>
          </p:cNvSpPr>
          <p:nvPr>
            <p:ph type="title"/>
          </p:nvPr>
        </p:nvSpPr>
        <p:spPr>
          <a:xfrm>
            <a:off x="838200" y="-70842"/>
            <a:ext cx="10515600" cy="1325563"/>
          </a:xfrm>
        </p:spPr>
        <p:txBody>
          <a:bodyPr/>
          <a:lstStyle/>
          <a:p>
            <a:r>
              <a:rPr lang="es-ES" dirty="0"/>
              <a:t>Formato de las </a:t>
            </a:r>
            <a:r>
              <a:rPr lang="es-ES" dirty="0" smtClean="0"/>
              <a:t>citas textuales</a:t>
            </a:r>
            <a:endParaRPr lang="es-ES" dirty="0"/>
          </a:p>
        </p:txBody>
      </p:sp>
    </p:spTree>
    <p:extLst>
      <p:ext uri="{BB962C8B-B14F-4D97-AF65-F5344CB8AC3E}">
        <p14:creationId xmlns:p14="http://schemas.microsoft.com/office/powerpoint/2010/main" val="3889604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909" y="973795"/>
            <a:ext cx="11041039" cy="4949332"/>
          </a:xfrm>
        </p:spPr>
        <p:txBody>
          <a:bodyPr>
            <a:normAutofit lnSpcReduction="10000"/>
          </a:bodyPr>
          <a:lstStyle/>
          <a:p>
            <a:pPr marL="0" indent="0">
              <a:buNone/>
            </a:pPr>
            <a:r>
              <a:rPr lang="es-ES" dirty="0"/>
              <a:t>L</a:t>
            </a:r>
            <a:r>
              <a:rPr lang="es-ES" dirty="0" smtClean="0"/>
              <a:t>a cita </a:t>
            </a:r>
            <a:r>
              <a:rPr lang="es-ES" dirty="0"/>
              <a:t>forma parte de la oración, por lo que el punto se colocará solo después del paréntesis de cierre. </a:t>
            </a:r>
            <a:endParaRPr lang="es-ES" dirty="0" smtClean="0"/>
          </a:p>
          <a:p>
            <a:pPr marL="0" indent="0">
              <a:buNone/>
            </a:pPr>
            <a:r>
              <a:rPr lang="es-ES" dirty="0"/>
              <a:t>Si la oración incluye el apellido del autor, solo se escribe la fecha entre paréntesis. </a:t>
            </a:r>
            <a:endParaRPr lang="es-MX" dirty="0"/>
          </a:p>
          <a:p>
            <a:pPr marL="0" indent="0">
              <a:buNone/>
            </a:pPr>
            <a:r>
              <a:rPr lang="es-ES" dirty="0" smtClean="0"/>
              <a:t>	</a:t>
            </a:r>
          </a:p>
          <a:p>
            <a:pPr marL="0" indent="0">
              <a:buNone/>
            </a:pPr>
            <a:r>
              <a:rPr lang="es-ES" b="1" dirty="0" smtClean="0"/>
              <a:t>Ej</a:t>
            </a:r>
            <a:r>
              <a:rPr lang="es-ES" b="1" dirty="0"/>
              <a:t>.:</a:t>
            </a:r>
            <a:endParaRPr lang="es-MX" b="1" dirty="0"/>
          </a:p>
          <a:p>
            <a:pPr marL="0" indent="0">
              <a:buNone/>
            </a:pPr>
            <a:r>
              <a:rPr lang="es-ES" i="1" dirty="0" smtClean="0"/>
              <a:t>		Yates </a:t>
            </a:r>
            <a:r>
              <a:rPr lang="es-ES" i="1" dirty="0"/>
              <a:t>(1975) relacionó las alteraciones artroscópicas </a:t>
            </a:r>
            <a:r>
              <a:rPr lang="es-ES" i="1" dirty="0" smtClean="0"/>
              <a:t>		e histológicas </a:t>
            </a:r>
            <a:r>
              <a:rPr lang="es-ES" i="1" dirty="0"/>
              <a:t>en la sinovitis </a:t>
            </a:r>
            <a:r>
              <a:rPr lang="es-ES" i="1" dirty="0" err="1"/>
              <a:t>reumatoidea</a:t>
            </a:r>
            <a:r>
              <a:rPr lang="es-ES" i="1" dirty="0"/>
              <a:t>, al proponer </a:t>
            </a:r>
            <a:r>
              <a:rPr lang="es-ES" i="1" dirty="0" smtClean="0"/>
              <a:t>		que </a:t>
            </a:r>
            <a:r>
              <a:rPr lang="es-ES" i="1" dirty="0"/>
              <a:t>con </a:t>
            </a:r>
            <a:r>
              <a:rPr lang="es-ES" i="1" dirty="0" smtClean="0"/>
              <a:t>los </a:t>
            </a:r>
            <a:r>
              <a:rPr lang="es-ES" i="1" dirty="0"/>
              <a:t>pacientes con vellosidades sinoviales </a:t>
            </a:r>
            <a:r>
              <a:rPr lang="es-ES" i="1" dirty="0" smtClean="0"/>
              <a:t>		gruesas </a:t>
            </a:r>
            <a:r>
              <a:rPr lang="es-ES" i="1" dirty="0"/>
              <a:t>de aspecto </a:t>
            </a:r>
            <a:r>
              <a:rPr lang="es-ES" i="1" dirty="0" smtClean="0"/>
              <a:t>ondulado </a:t>
            </a:r>
            <a:r>
              <a:rPr lang="es-ES" i="1" dirty="0"/>
              <a:t>se asocian a infiltración </a:t>
            </a:r>
            <a:r>
              <a:rPr lang="es-ES" i="1" dirty="0" smtClean="0"/>
              <a:t>		linfocitaria </a:t>
            </a:r>
            <a:r>
              <a:rPr lang="es-ES" i="1" dirty="0"/>
              <a:t>sin relación </a:t>
            </a:r>
            <a:r>
              <a:rPr lang="es-ES" i="1" dirty="0" smtClean="0"/>
              <a:t>entre </a:t>
            </a:r>
            <a:r>
              <a:rPr lang="es-ES" i="1" dirty="0"/>
              <a:t>esta proliferación celular </a:t>
            </a:r>
            <a:r>
              <a:rPr lang="es-ES" i="1" dirty="0" smtClean="0"/>
              <a:t>		sinovial</a:t>
            </a:r>
            <a:r>
              <a:rPr lang="es-ES" i="1" dirty="0"/>
              <a:t>.</a:t>
            </a:r>
            <a:endParaRPr lang="es-MX" dirty="0"/>
          </a:p>
          <a:p>
            <a:pPr marL="0" indent="0">
              <a:buNone/>
            </a:pPr>
            <a:endParaRPr lang="es-ES" dirty="0"/>
          </a:p>
        </p:txBody>
      </p:sp>
      <p:sp>
        <p:nvSpPr>
          <p:cNvPr id="2" name="Título 1"/>
          <p:cNvSpPr>
            <a:spLocks noGrp="1"/>
          </p:cNvSpPr>
          <p:nvPr>
            <p:ph type="title"/>
          </p:nvPr>
        </p:nvSpPr>
        <p:spPr>
          <a:xfrm>
            <a:off x="838200" y="-57194"/>
            <a:ext cx="10515600" cy="1325563"/>
          </a:xfrm>
        </p:spPr>
        <p:txBody>
          <a:bodyPr/>
          <a:lstStyle/>
          <a:p>
            <a:r>
              <a:rPr lang="es-ES" dirty="0"/>
              <a:t>Formato de las </a:t>
            </a:r>
            <a:r>
              <a:rPr lang="es-ES" dirty="0" smtClean="0"/>
              <a:t>citas no textuales</a:t>
            </a:r>
            <a:endParaRPr lang="es-ES" dirty="0"/>
          </a:p>
        </p:txBody>
      </p:sp>
    </p:spTree>
    <p:extLst>
      <p:ext uri="{BB962C8B-B14F-4D97-AF65-F5344CB8AC3E}">
        <p14:creationId xmlns:p14="http://schemas.microsoft.com/office/powerpoint/2010/main" val="3576936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910" y="1295667"/>
            <a:ext cx="10807890" cy="4949332"/>
          </a:xfrm>
        </p:spPr>
        <p:txBody>
          <a:bodyPr>
            <a:normAutofit/>
          </a:bodyPr>
          <a:lstStyle/>
          <a:p>
            <a:pPr marL="0" indent="0">
              <a:buNone/>
            </a:pPr>
            <a:r>
              <a:rPr lang="es-ES" dirty="0"/>
              <a:t>Si no se incluye el autor en la oración, se escribe entre paréntesis el apellido y la fecha.</a:t>
            </a:r>
            <a:endParaRPr lang="es-MX" dirty="0"/>
          </a:p>
          <a:p>
            <a:pPr marL="0" indent="0">
              <a:buNone/>
            </a:pPr>
            <a:r>
              <a:rPr lang="es-ES" dirty="0" smtClean="0"/>
              <a:t>	</a:t>
            </a:r>
          </a:p>
          <a:p>
            <a:pPr marL="0" indent="0">
              <a:buNone/>
            </a:pPr>
            <a:r>
              <a:rPr lang="es-ES" b="1" dirty="0" smtClean="0"/>
              <a:t>Ej</a:t>
            </a:r>
            <a:r>
              <a:rPr lang="es-ES" b="1" dirty="0"/>
              <a:t>.:</a:t>
            </a:r>
            <a:endParaRPr lang="es-MX" b="1" dirty="0"/>
          </a:p>
          <a:p>
            <a:pPr marL="0" indent="0" algn="just">
              <a:buNone/>
            </a:pPr>
            <a:r>
              <a:rPr lang="es-ES" i="1" dirty="0" smtClean="0"/>
              <a:t>		Su </a:t>
            </a:r>
            <a:r>
              <a:rPr lang="es-ES" i="1" dirty="0"/>
              <a:t>ejecución se realizó en dos etapas de una </a:t>
            </a:r>
            <a:r>
              <a:rPr lang="es-ES" i="1" dirty="0" smtClean="0"/>
              <a:t>			semana </a:t>
            </a:r>
            <a:r>
              <a:rPr lang="es-ES" i="1" dirty="0"/>
              <a:t>de </a:t>
            </a:r>
            <a:r>
              <a:rPr lang="es-ES" i="1" dirty="0" smtClean="0"/>
              <a:t>duración </a:t>
            </a:r>
            <a:r>
              <a:rPr lang="es-ES" i="1" dirty="0"/>
              <a:t>cada una durante los meses de </a:t>
            </a:r>
            <a:r>
              <a:rPr lang="es-ES" i="1" dirty="0" smtClean="0"/>
              <a:t>		febrero </a:t>
            </a:r>
            <a:r>
              <a:rPr lang="es-ES" i="1" dirty="0"/>
              <a:t>y abril </a:t>
            </a:r>
            <a:r>
              <a:rPr lang="es-ES" i="1" dirty="0" smtClean="0"/>
              <a:t>(</a:t>
            </a:r>
            <a:r>
              <a:rPr lang="es-ES" i="1" dirty="0"/>
              <a:t>meses de menor circulación de </a:t>
            </a:r>
            <a:r>
              <a:rPr lang="es-ES" i="1" dirty="0" smtClean="0"/>
              <a:t>			enterovirus</a:t>
            </a:r>
            <a:r>
              <a:rPr lang="es-ES" i="1" dirty="0"/>
              <a:t>) (Sabin, 1960).</a:t>
            </a:r>
            <a:endParaRPr lang="es-MX" dirty="0"/>
          </a:p>
          <a:p>
            <a:pPr marL="0" indent="0">
              <a:buNone/>
            </a:pPr>
            <a:endParaRPr lang="es-ES" dirty="0"/>
          </a:p>
        </p:txBody>
      </p:sp>
      <p:sp>
        <p:nvSpPr>
          <p:cNvPr id="2" name="Título 1"/>
          <p:cNvSpPr>
            <a:spLocks noGrp="1"/>
          </p:cNvSpPr>
          <p:nvPr>
            <p:ph type="title"/>
          </p:nvPr>
        </p:nvSpPr>
        <p:spPr>
          <a:xfrm>
            <a:off x="838200" y="-29896"/>
            <a:ext cx="10515600" cy="1325563"/>
          </a:xfrm>
        </p:spPr>
        <p:txBody>
          <a:bodyPr/>
          <a:lstStyle/>
          <a:p>
            <a:r>
              <a:rPr lang="es-ES" dirty="0"/>
              <a:t>Formato de las </a:t>
            </a:r>
            <a:r>
              <a:rPr lang="es-ES" dirty="0" smtClean="0"/>
              <a:t>citas no textuales</a:t>
            </a:r>
            <a:endParaRPr lang="es-ES" dirty="0"/>
          </a:p>
        </p:txBody>
      </p:sp>
    </p:spTree>
    <p:extLst>
      <p:ext uri="{BB962C8B-B14F-4D97-AF65-F5344CB8AC3E}">
        <p14:creationId xmlns:p14="http://schemas.microsoft.com/office/powerpoint/2010/main" val="274923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910" y="1172836"/>
            <a:ext cx="10807890" cy="5085809"/>
          </a:xfrm>
        </p:spPr>
        <p:txBody>
          <a:bodyPr>
            <a:normAutofit fontScale="92500" lnSpcReduction="10000"/>
          </a:bodyPr>
          <a:lstStyle/>
          <a:p>
            <a:pPr marL="0" indent="0" algn="just">
              <a:buNone/>
            </a:pPr>
            <a:r>
              <a:rPr lang="es-ES" dirty="0"/>
              <a:t>Si la obra tiene más de dos autores, se cita la primera vez con todos los apellidos. En las menciones subsiguientes, solo se escribe el apellido del primer autor, seguido de la frase </a:t>
            </a:r>
            <a:r>
              <a:rPr lang="es-ES" i="1" dirty="0"/>
              <a:t>et al</a:t>
            </a:r>
            <a:r>
              <a:rPr lang="es-ES" dirty="0"/>
              <a:t>. </a:t>
            </a:r>
            <a:endParaRPr lang="es-MX" dirty="0"/>
          </a:p>
          <a:p>
            <a:pPr marL="0" indent="0">
              <a:buNone/>
            </a:pPr>
            <a:r>
              <a:rPr lang="es-ES" dirty="0"/>
              <a:t>	</a:t>
            </a:r>
            <a:r>
              <a:rPr lang="es-ES" b="1" dirty="0" smtClean="0"/>
              <a:t>Ej</a:t>
            </a:r>
            <a:r>
              <a:rPr lang="es-ES" b="1" dirty="0"/>
              <a:t>.:</a:t>
            </a:r>
            <a:endParaRPr lang="es-MX" b="1" dirty="0"/>
          </a:p>
          <a:p>
            <a:pPr marL="0" indent="0">
              <a:buNone/>
            </a:pPr>
            <a:r>
              <a:rPr lang="es-ES" i="1" dirty="0" smtClean="0"/>
              <a:t>		El </a:t>
            </a:r>
            <a:r>
              <a:rPr lang="es-ES" i="1" dirty="0"/>
              <a:t>término inteligencia emocional lo utilizaron por </a:t>
            </a:r>
            <a:r>
              <a:rPr lang="es-ES" i="1" dirty="0" smtClean="0"/>
              <a:t>			primera vez </a:t>
            </a:r>
            <a:r>
              <a:rPr lang="es-ES" i="1" dirty="0" err="1"/>
              <a:t>Salovey</a:t>
            </a:r>
            <a:r>
              <a:rPr lang="es-ES" i="1" dirty="0"/>
              <a:t> y Mayer en 1990 (Álvarez Manilla, </a:t>
            </a:r>
            <a:r>
              <a:rPr lang="es-ES" i="1" dirty="0" smtClean="0"/>
              <a:t>		Valdés </a:t>
            </a:r>
            <a:r>
              <a:rPr lang="es-ES" i="1" dirty="0" err="1"/>
              <a:t>Krieg</a:t>
            </a:r>
            <a:r>
              <a:rPr lang="es-ES" i="1" dirty="0"/>
              <a:t> y </a:t>
            </a:r>
            <a:r>
              <a:rPr lang="es-ES" i="1" dirty="0" smtClean="0"/>
              <a:t>Curiel </a:t>
            </a:r>
            <a:r>
              <a:rPr lang="es-ES" i="1" dirty="0"/>
              <a:t>de Valdés, 2006).</a:t>
            </a:r>
            <a:endParaRPr lang="es-MX" dirty="0"/>
          </a:p>
          <a:p>
            <a:pPr marL="0" indent="0">
              <a:buNone/>
            </a:pPr>
            <a:r>
              <a:rPr lang="es-ES" i="1" dirty="0" smtClean="0"/>
              <a:t>		</a:t>
            </a:r>
          </a:p>
          <a:p>
            <a:pPr marL="0" indent="0">
              <a:buNone/>
            </a:pPr>
            <a:r>
              <a:rPr lang="es-ES" i="1" dirty="0"/>
              <a:t>	</a:t>
            </a:r>
            <a:r>
              <a:rPr lang="es-ES" i="1" dirty="0" smtClean="0"/>
              <a:t>	En </a:t>
            </a:r>
            <a:r>
              <a:rPr lang="es-ES" i="1" dirty="0"/>
              <a:t>cuanto al desempeño escolar, Álvarez Manilla et al. </a:t>
            </a:r>
            <a:r>
              <a:rPr lang="es-ES" i="1" dirty="0" smtClean="0"/>
              <a:t>		(</a:t>
            </a:r>
            <a:r>
              <a:rPr lang="es-ES" i="1" dirty="0"/>
              <a:t>2006) encontraron que la inteligencia emocional no </a:t>
            </a:r>
            <a:r>
              <a:rPr lang="es-ES" i="1" dirty="0" smtClean="0"/>
              <a:t>			incide en </a:t>
            </a:r>
            <a:r>
              <a:rPr lang="es-ES" i="1" dirty="0"/>
              <a:t>este</a:t>
            </a:r>
            <a:r>
              <a:rPr lang="es-ES" i="1" dirty="0" smtClean="0"/>
              <a:t>.</a:t>
            </a:r>
          </a:p>
          <a:p>
            <a:pPr marL="0" indent="0">
              <a:buNone/>
            </a:pPr>
            <a:endParaRPr lang="es-MX" dirty="0"/>
          </a:p>
          <a:p>
            <a:pPr marL="0" indent="0">
              <a:buNone/>
            </a:pPr>
            <a:r>
              <a:rPr lang="es-ES" dirty="0"/>
              <a:t>Si son más de seis autores, se utiliza </a:t>
            </a:r>
            <a:r>
              <a:rPr lang="es-ES" i="1" dirty="0"/>
              <a:t>et al </a:t>
            </a:r>
            <a:r>
              <a:rPr lang="es-ES" dirty="0"/>
              <a:t>desde la primera mención</a:t>
            </a:r>
            <a:r>
              <a:rPr lang="es-ES" dirty="0" smtClean="0"/>
              <a:t>.</a:t>
            </a:r>
            <a:endParaRPr lang="es-MX" dirty="0"/>
          </a:p>
        </p:txBody>
      </p:sp>
      <p:sp>
        <p:nvSpPr>
          <p:cNvPr id="2" name="Título 1"/>
          <p:cNvSpPr>
            <a:spLocks noGrp="1"/>
          </p:cNvSpPr>
          <p:nvPr>
            <p:ph type="title"/>
          </p:nvPr>
        </p:nvSpPr>
        <p:spPr>
          <a:xfrm>
            <a:off x="838200" y="-2602"/>
            <a:ext cx="10515600" cy="1325563"/>
          </a:xfrm>
        </p:spPr>
        <p:txBody>
          <a:bodyPr/>
          <a:lstStyle/>
          <a:p>
            <a:r>
              <a:rPr lang="es-ES" dirty="0"/>
              <a:t>Formato de las </a:t>
            </a:r>
            <a:r>
              <a:rPr lang="es-ES" dirty="0" smtClean="0"/>
              <a:t>citas no textuales</a:t>
            </a:r>
            <a:endParaRPr lang="es-ES" dirty="0"/>
          </a:p>
        </p:txBody>
      </p:sp>
    </p:spTree>
    <p:extLst>
      <p:ext uri="{BB962C8B-B14F-4D97-AF65-F5344CB8AC3E}">
        <p14:creationId xmlns:p14="http://schemas.microsoft.com/office/powerpoint/2010/main" val="881238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4967" y="1009934"/>
            <a:ext cx="10848833" cy="5404514"/>
          </a:xfrm>
        </p:spPr>
        <p:txBody>
          <a:bodyPr>
            <a:normAutofit/>
          </a:bodyPr>
          <a:lstStyle/>
          <a:p>
            <a:pPr marL="0" indent="0">
              <a:buNone/>
            </a:pPr>
            <a:r>
              <a:rPr lang="es-ES" dirty="0"/>
              <a:t>Se relacionan al final del capítulo o al final de la obra</a:t>
            </a:r>
            <a:r>
              <a:rPr lang="es-ES" dirty="0" smtClean="0"/>
              <a:t>.</a:t>
            </a:r>
          </a:p>
          <a:p>
            <a:pPr marL="0" indent="0">
              <a:buNone/>
            </a:pPr>
            <a:r>
              <a:rPr lang="es-ES" dirty="0"/>
              <a:t>Pautas generales:</a:t>
            </a:r>
            <a:endParaRPr lang="es-MX" dirty="0"/>
          </a:p>
          <a:p>
            <a:pPr lvl="0"/>
            <a:r>
              <a:rPr lang="es-ES" dirty="0"/>
              <a:t>El orden de la lista es alfabético por la primera letra de la referencia.</a:t>
            </a:r>
            <a:endParaRPr lang="es-MX" dirty="0"/>
          </a:p>
          <a:p>
            <a:pPr lvl="0"/>
            <a:r>
              <a:rPr lang="es-ES" dirty="0"/>
              <a:t>Las obras de un mismo autor se ordenan cronológicamente.</a:t>
            </a:r>
            <a:endParaRPr lang="es-MX" dirty="0"/>
          </a:p>
          <a:p>
            <a:pPr lvl="0"/>
            <a:r>
              <a:rPr lang="es-ES" dirty="0"/>
              <a:t>Cada referencia </a:t>
            </a:r>
            <a:r>
              <a:rPr lang="es-ES" dirty="0" smtClean="0"/>
              <a:t>va en </a:t>
            </a:r>
            <a:r>
              <a:rPr lang="es-ES" dirty="0"/>
              <a:t>formato de párrafo francés</a:t>
            </a:r>
            <a:r>
              <a:rPr lang="es-ES" dirty="0" smtClean="0"/>
              <a:t>.</a:t>
            </a:r>
          </a:p>
          <a:p>
            <a:r>
              <a:rPr lang="es-ES" dirty="0"/>
              <a:t>En los documentos electrónicos:</a:t>
            </a:r>
            <a:endParaRPr lang="es-MX" dirty="0"/>
          </a:p>
          <a:p>
            <a:pPr lvl="1">
              <a:buFont typeface="Wingdings" panose="05000000000000000000" pitchFamily="2" charset="2"/>
              <a:buChar char="§"/>
            </a:pPr>
            <a:r>
              <a:rPr lang="es-ES" dirty="0"/>
              <a:t>No hay que incluir el nombre de la base de datos donde se encontró el artículo, pero sí en el caso de las tesis y los libros electrónicos.</a:t>
            </a:r>
            <a:endParaRPr lang="es-MX" dirty="0"/>
          </a:p>
          <a:p>
            <a:pPr lvl="1">
              <a:buFont typeface="Wingdings" panose="05000000000000000000" pitchFamily="2" charset="2"/>
              <a:buChar char="§"/>
            </a:pPr>
            <a:r>
              <a:rPr lang="es-ES" dirty="0" smtClean="0"/>
              <a:t>No </a:t>
            </a:r>
            <a:r>
              <a:rPr lang="es-ES" dirty="0"/>
              <a:t>se incluye la fecha en que se recuperó el artículo.</a:t>
            </a:r>
            <a:endParaRPr lang="es-MX" dirty="0"/>
          </a:p>
          <a:p>
            <a:pPr lvl="1">
              <a:buFont typeface="Wingdings" panose="05000000000000000000" pitchFamily="2" charset="2"/>
              <a:buChar char="§"/>
            </a:pPr>
            <a:r>
              <a:rPr lang="es-ES" dirty="0" smtClean="0"/>
              <a:t>No </a:t>
            </a:r>
            <a:r>
              <a:rPr lang="es-ES" dirty="0"/>
              <a:t>se escribe punto después de la dirección Web (</a:t>
            </a:r>
            <a:r>
              <a:rPr lang="es-ES" i="1" dirty="0"/>
              <a:t>URL</a:t>
            </a:r>
            <a:r>
              <a:rPr lang="es-ES" dirty="0"/>
              <a:t>)</a:t>
            </a:r>
            <a:endParaRPr lang="es-MX" dirty="0"/>
          </a:p>
          <a:p>
            <a:pPr lvl="1">
              <a:buFont typeface="Wingdings" panose="05000000000000000000" pitchFamily="2" charset="2"/>
              <a:buChar char="§"/>
            </a:pPr>
            <a:r>
              <a:rPr lang="es-ES" dirty="0" smtClean="0"/>
              <a:t>Se </a:t>
            </a:r>
            <a:r>
              <a:rPr lang="es-ES" dirty="0"/>
              <a:t>coloca el </a:t>
            </a:r>
            <a:r>
              <a:rPr lang="es-ES" i="1" dirty="0"/>
              <a:t>digital </a:t>
            </a:r>
            <a:r>
              <a:rPr lang="es-ES" i="1" dirty="0" err="1"/>
              <a:t>object</a:t>
            </a:r>
            <a:r>
              <a:rPr lang="es-ES" i="1" dirty="0"/>
              <a:t> </a:t>
            </a:r>
            <a:r>
              <a:rPr lang="es-ES" i="1" dirty="0" err="1"/>
              <a:t>identifier</a:t>
            </a:r>
            <a:r>
              <a:rPr lang="es-ES" i="1" dirty="0"/>
              <a:t> </a:t>
            </a:r>
            <a:r>
              <a:rPr lang="es-ES" dirty="0"/>
              <a:t>(DOI) </a:t>
            </a:r>
            <a:endParaRPr lang="es-MX" dirty="0"/>
          </a:p>
          <a:p>
            <a:pPr marL="0" indent="0">
              <a:buNone/>
            </a:pPr>
            <a:endParaRPr lang="es-MX" dirty="0"/>
          </a:p>
          <a:p>
            <a:pPr marL="0" indent="0">
              <a:buNone/>
            </a:pPr>
            <a:endParaRPr lang="es-MX" dirty="0"/>
          </a:p>
        </p:txBody>
      </p:sp>
      <p:sp>
        <p:nvSpPr>
          <p:cNvPr id="2" name="Título 1"/>
          <p:cNvSpPr>
            <a:spLocks noGrp="1"/>
          </p:cNvSpPr>
          <p:nvPr>
            <p:ph type="title"/>
          </p:nvPr>
        </p:nvSpPr>
        <p:spPr>
          <a:xfrm>
            <a:off x="838200" y="-71608"/>
            <a:ext cx="10515600" cy="1325563"/>
          </a:xfrm>
        </p:spPr>
        <p:txBody>
          <a:bodyPr/>
          <a:lstStyle/>
          <a:p>
            <a:r>
              <a:rPr lang="es-MX" dirty="0" smtClean="0"/>
              <a:t>Referencias</a:t>
            </a:r>
            <a:endParaRPr lang="es-MX" dirty="0"/>
          </a:p>
        </p:txBody>
      </p:sp>
    </p:spTree>
    <p:extLst>
      <p:ext uri="{BB962C8B-B14F-4D97-AF65-F5344CB8AC3E}">
        <p14:creationId xmlns:p14="http://schemas.microsoft.com/office/powerpoint/2010/main" val="3809846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500</TotalTime>
  <Words>1143</Words>
  <Application>Microsoft Office PowerPoint</Application>
  <PresentationFormat>Panorámica</PresentationFormat>
  <Paragraphs>115</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Lucida Sans Unicode</vt:lpstr>
      <vt:lpstr>Verdana</vt:lpstr>
      <vt:lpstr>Wingdings</vt:lpstr>
      <vt:lpstr>Wingdings 2</vt:lpstr>
      <vt:lpstr>Wingdings 3</vt:lpstr>
      <vt:lpstr>Concurrencia</vt:lpstr>
      <vt:lpstr>Normas Harvard-APA</vt:lpstr>
      <vt:lpstr>Normativas de la Editorial de Ciencias Médicas de Cuba</vt:lpstr>
      <vt:lpstr>Citas en el texto</vt:lpstr>
      <vt:lpstr>Formato de las citas textuales</vt:lpstr>
      <vt:lpstr>Formato de las citas textuales</vt:lpstr>
      <vt:lpstr>Formato de las citas no textuales</vt:lpstr>
      <vt:lpstr>Formato de las citas no textuales</vt:lpstr>
      <vt:lpstr>Formato de las citas no textuales</vt:lpstr>
      <vt:lpstr>Referencias</vt:lpstr>
      <vt:lpstr>Publicaciones periódicas</vt:lpstr>
      <vt:lpstr>Publicaciones periódicas</vt:lpstr>
      <vt:lpstr>Publicaciones periódicas</vt:lpstr>
      <vt:lpstr>Referencias</vt:lpstr>
      <vt:lpstr>Libros</vt:lpstr>
      <vt:lpstr>Libros</vt:lpstr>
      <vt:lpstr>Libros</vt:lpstr>
      <vt:lpstr>Libros</vt:lpstr>
      <vt:lpstr>Libros</vt:lpstr>
      <vt:lpstr>Tesis</vt:lpstr>
      <vt:lpstr>Bibliografía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Normas Harvard-APA</dc:title>
  <dc:creator>Yanetsys Sarduy Dominguez</dc:creator>
  <cp:lastModifiedBy>Yanetsys Sarduy Dominguez</cp:lastModifiedBy>
  <cp:revision>56</cp:revision>
  <dcterms:created xsi:type="dcterms:W3CDTF">2019-03-19T14:56:08Z</dcterms:created>
  <dcterms:modified xsi:type="dcterms:W3CDTF">2019-04-11T14:43:07Z</dcterms:modified>
</cp:coreProperties>
</file>